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docx" ContentType="application/vnd.openxmlformats-officedocument.wordprocessingml.document"/>
  <Default Extension="fntdata" ContentType="application/x-fontdata"/>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 id="2147483660" r:id="rId4"/>
  </p:sldMasterIdLst>
  <p:notesMasterIdLst>
    <p:notesMasterId r:id="rId3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86" r:id="rId21"/>
    <p:sldId id="272" r:id="rId22"/>
    <p:sldId id="273" r:id="rId23"/>
    <p:sldId id="274" r:id="rId24"/>
    <p:sldId id="275" r:id="rId25"/>
    <p:sldId id="276" r:id="rId26"/>
    <p:sldId id="277" r:id="rId27"/>
    <p:sldId id="287" r:id="rId28"/>
    <p:sldId id="288" r:id="rId29"/>
    <p:sldId id="279" r:id="rId30"/>
    <p:sldId id="280" r:id="rId31"/>
    <p:sldId id="294" r:id="rId32"/>
    <p:sldId id="295" r:id="rId33"/>
    <p:sldId id="290" r:id="rId34"/>
    <p:sldId id="283" r:id="rId35"/>
    <p:sldId id="284" r:id="rId36"/>
    <p:sldId id="291" r:id="rId37"/>
    <p:sldId id="296"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Cambria" panose="02040503050406030204" pitchFamily="18" charset="0"/>
      <p:regular r:id="rId44"/>
      <p:bold r:id="rId45"/>
      <p:italic r:id="rId46"/>
      <p:boldItalic r:id="rId47"/>
    </p:embeddedFont>
    <p:embeddedFont>
      <p:font typeface="Corbel" panose="020B0503020204020204" pitchFamily="34" charset="0"/>
      <p:regular r:id="rId48"/>
      <p:bold r:id="rId49"/>
      <p:italic r:id="rId50"/>
      <p:boldItalic r:id="rId51"/>
    </p:embeddedFont>
    <p:embeddedFont>
      <p:font typeface="Gill Sans" panose="020B060402020202020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jyvmaj0JmM4QIpmXM30xx0u3TK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8EFA00"/>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1CEA58-3875-43CF-9C6A-97E0FE1214B1}" v="1" dt="2022-09-06T14:18:39.473"/>
  </p1510:revLst>
</p1510:revInfo>
</file>

<file path=ppt/tableStyles.xml><?xml version="1.0" encoding="utf-8"?>
<a:tblStyleLst xmlns:a="http://schemas.openxmlformats.org/drawingml/2006/main" def="{D35E8E56-AAEE-49B2-ABB9-76F33A6D4625}">
  <a:tblStyle styleId="{D35E8E56-AAEE-49B2-ABB9-76F33A6D4625}"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rgbClr val="FFFFFF"/>
      </a:tcTxStyle>
      <a:tcStyle>
        <a:tcBdr/>
        <a:fill>
          <a:solidFill>
            <a:srgbClr val="4472C4"/>
          </a:solidFill>
        </a:fill>
      </a:tcStyle>
    </a:lastCol>
    <a:firstCol>
      <a:tcTxStyle b="on" i="off">
        <a:font>
          <a:latin typeface="Calibri"/>
          <a:ea typeface="Calibri"/>
          <a:cs typeface="Calibri"/>
        </a:font>
        <a:srgbClr val="FFFFFF"/>
      </a:tcTxStyle>
      <a:tcStyle>
        <a:tcBdr/>
        <a:fill>
          <a:solidFill>
            <a:srgbClr val="4472C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472C4"/>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472C4"/>
          </a:solidFill>
        </a:fill>
      </a:tcStyle>
    </a:firstRow>
    <a:neCell>
      <a:tcTxStyle b="off" i="off"/>
      <a:tcStyle>
        <a:tcBdr/>
      </a:tcStyle>
    </a:neCell>
    <a:nwCell>
      <a:tcTxStyle b="off" i="off"/>
      <a:tcStyle>
        <a:tcBdr/>
      </a:tcStyle>
    </a:nwCell>
  </a:tblStyle>
  <a:tblStyle styleId="{56810303-11A5-46B5-93A7-D0625A60C27D}" styleName="Table_1">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7E7"/>
          </a:solidFill>
        </a:fill>
      </a:tcStyle>
    </a:wholeTbl>
    <a:band1H>
      <a:tcTxStyle b="off" i="off"/>
      <a:tcStyle>
        <a:tcBdr/>
        <a:fill>
          <a:solidFill>
            <a:srgbClr val="CFCACC"/>
          </a:solidFill>
        </a:fill>
      </a:tcStyle>
    </a:band1H>
    <a:band2H>
      <a:tcTxStyle b="off" i="off"/>
      <a:tcStyle>
        <a:tcBdr/>
      </a:tcStyle>
    </a:band2H>
    <a:band1V>
      <a:tcTxStyle b="off" i="off"/>
      <a:tcStyle>
        <a:tcBdr/>
        <a:fill>
          <a:solidFill>
            <a:srgbClr val="CFCACC"/>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E4879AF-651B-4FFA-A27A-BAAEBB240F3E}" styleName="Table_2">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AE69203-CD12-4BC4-A126-9323D44F31D2}" styleName="Table_3">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E7E8"/>
          </a:solidFill>
        </a:fill>
      </a:tcStyle>
    </a:wholeTbl>
    <a:band1H>
      <a:tcTxStyle b="off" i="off"/>
      <a:tcStyle>
        <a:tcBdr/>
        <a:fill>
          <a:solidFill>
            <a:srgbClr val="E4CCCE"/>
          </a:solidFill>
        </a:fill>
      </a:tcStyle>
    </a:band1H>
    <a:band2H>
      <a:tcTxStyle b="off" i="off"/>
      <a:tcStyle>
        <a:tcBdr/>
      </a:tcStyle>
    </a:band2H>
    <a:band1V>
      <a:tcTxStyle b="off" i="off"/>
      <a:tcStyle>
        <a:tcBdr/>
        <a:fill>
          <a:solidFill>
            <a:srgbClr val="E4CCCE"/>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3"/>
          </a:solidFill>
        </a:fill>
      </a:tcStyle>
    </a:lastCol>
    <a:firstCol>
      <a:tcTxStyle b="on" i="off">
        <a:font>
          <a:latin typeface="Gill Sans MT"/>
          <a:ea typeface="Gill Sans MT"/>
          <a:cs typeface="Gill Sans MT"/>
        </a:font>
        <a:schemeClr val="lt1"/>
      </a:tcTxStyle>
      <a:tcStyle>
        <a:tcBdr/>
        <a:fill>
          <a:solidFill>
            <a:schemeClr val="accent3"/>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C1A0DB27-D621-4BBA-A3FF-84AB8DED2E0E}" styleName="Table_4">
    <a:wholeTbl>
      <a:tcTxStyle b="off" i="off">
        <a:font>
          <a:latin typeface="Gill Sans MT"/>
          <a:ea typeface="Gill Sans MT"/>
          <a:cs typeface="Gill Sans M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2">
              <a:alpha val="20000"/>
            </a:schemeClr>
          </a:solidFill>
        </a:fill>
      </a:tcStyle>
    </a:band1H>
    <a:band2H>
      <a:tcTxStyle b="off" i="off"/>
      <a:tcStyle>
        <a:tcBdr/>
      </a:tcStyle>
    </a:band2H>
    <a:band1V>
      <a:tcTxStyle b="off" i="off"/>
      <a:tcStyle>
        <a:tcBdr/>
        <a:fill>
          <a:solidFill>
            <a:schemeClr val="accent2">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2"/>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2"/>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4"/>
    <p:restoredTop sz="94632"/>
  </p:normalViewPr>
  <p:slideViewPr>
    <p:cSldViewPr snapToGrid="0" snapToObjects="1">
      <p:cViewPr varScale="1">
        <p:scale>
          <a:sx n="99" d="100"/>
          <a:sy n="99" d="100"/>
        </p:scale>
        <p:origin x="9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customXml" Target="../customXml/item3.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2.fntdata"/><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Rappelli" userId="7d8d5178-4688-4038-9c71-07cd22859f4f" providerId="ADAL" clId="{DE1CEA58-3875-43CF-9C6A-97E0FE1214B1}"/>
    <pc:docChg chg="custSel addSld delSld modSld">
      <pc:chgData name="Federico Rappelli" userId="7d8d5178-4688-4038-9c71-07cd22859f4f" providerId="ADAL" clId="{DE1CEA58-3875-43CF-9C6A-97E0FE1214B1}" dt="2022-09-06T14:19:08.589" v="33" actId="47"/>
      <pc:docMkLst>
        <pc:docMk/>
      </pc:docMkLst>
      <pc:sldChg chg="mod modShow">
        <pc:chgData name="Federico Rappelli" userId="7d8d5178-4688-4038-9c71-07cd22859f4f" providerId="ADAL" clId="{DE1CEA58-3875-43CF-9C6A-97E0FE1214B1}" dt="2022-09-06T14:10:44.152" v="0" actId="729"/>
        <pc:sldMkLst>
          <pc:docMk/>
          <pc:sldMk cId="0" sldId="260"/>
        </pc:sldMkLst>
      </pc:sldChg>
      <pc:sldChg chg="mod modShow">
        <pc:chgData name="Federico Rappelli" userId="7d8d5178-4688-4038-9c71-07cd22859f4f" providerId="ADAL" clId="{DE1CEA58-3875-43CF-9C6A-97E0FE1214B1}" dt="2022-09-06T14:11:07.345" v="1" actId="729"/>
        <pc:sldMkLst>
          <pc:docMk/>
          <pc:sldMk cId="0" sldId="262"/>
        </pc:sldMkLst>
      </pc:sldChg>
      <pc:sldChg chg="mod modShow">
        <pc:chgData name="Federico Rappelli" userId="7d8d5178-4688-4038-9c71-07cd22859f4f" providerId="ADAL" clId="{DE1CEA58-3875-43CF-9C6A-97E0FE1214B1}" dt="2022-09-06T14:11:13.377" v="2" actId="729"/>
        <pc:sldMkLst>
          <pc:docMk/>
          <pc:sldMk cId="0" sldId="264"/>
        </pc:sldMkLst>
      </pc:sldChg>
      <pc:sldChg chg="mod modShow">
        <pc:chgData name="Federico Rappelli" userId="7d8d5178-4688-4038-9c71-07cd22859f4f" providerId="ADAL" clId="{DE1CEA58-3875-43CF-9C6A-97E0FE1214B1}" dt="2022-09-06T14:11:28.305" v="3" actId="729"/>
        <pc:sldMkLst>
          <pc:docMk/>
          <pc:sldMk cId="0" sldId="266"/>
        </pc:sldMkLst>
      </pc:sldChg>
      <pc:sldChg chg="mod modShow">
        <pc:chgData name="Federico Rappelli" userId="7d8d5178-4688-4038-9c71-07cd22859f4f" providerId="ADAL" clId="{DE1CEA58-3875-43CF-9C6A-97E0FE1214B1}" dt="2022-09-06T14:11:28.305" v="3" actId="729"/>
        <pc:sldMkLst>
          <pc:docMk/>
          <pc:sldMk cId="0" sldId="267"/>
        </pc:sldMkLst>
      </pc:sldChg>
      <pc:sldChg chg="mod modShow">
        <pc:chgData name="Federico Rappelli" userId="7d8d5178-4688-4038-9c71-07cd22859f4f" providerId="ADAL" clId="{DE1CEA58-3875-43CF-9C6A-97E0FE1214B1}" dt="2022-09-06T14:11:28.305" v="3" actId="729"/>
        <pc:sldMkLst>
          <pc:docMk/>
          <pc:sldMk cId="0" sldId="268"/>
        </pc:sldMkLst>
      </pc:sldChg>
      <pc:sldChg chg="mod modShow">
        <pc:chgData name="Federico Rappelli" userId="7d8d5178-4688-4038-9c71-07cd22859f4f" providerId="ADAL" clId="{DE1CEA58-3875-43CF-9C6A-97E0FE1214B1}" dt="2022-09-06T14:11:55.883" v="4" actId="729"/>
        <pc:sldMkLst>
          <pc:docMk/>
          <pc:sldMk cId="0" sldId="269"/>
        </pc:sldMkLst>
      </pc:sldChg>
      <pc:sldChg chg="mod modShow">
        <pc:chgData name="Federico Rappelli" userId="7d8d5178-4688-4038-9c71-07cd22859f4f" providerId="ADAL" clId="{DE1CEA58-3875-43CF-9C6A-97E0FE1214B1}" dt="2022-09-06T14:11:55.883" v="4" actId="729"/>
        <pc:sldMkLst>
          <pc:docMk/>
          <pc:sldMk cId="0" sldId="270"/>
        </pc:sldMkLst>
      </pc:sldChg>
      <pc:sldChg chg="mod modShow">
        <pc:chgData name="Federico Rappelli" userId="7d8d5178-4688-4038-9c71-07cd22859f4f" providerId="ADAL" clId="{DE1CEA58-3875-43CF-9C6A-97E0FE1214B1}" dt="2022-09-06T14:11:55.883" v="4" actId="729"/>
        <pc:sldMkLst>
          <pc:docMk/>
          <pc:sldMk cId="0" sldId="271"/>
        </pc:sldMkLst>
      </pc:sldChg>
      <pc:sldChg chg="modSp mod">
        <pc:chgData name="Federico Rappelli" userId="7d8d5178-4688-4038-9c71-07cd22859f4f" providerId="ADAL" clId="{DE1CEA58-3875-43CF-9C6A-97E0FE1214B1}" dt="2022-09-06T14:12:42.293" v="20" actId="1076"/>
        <pc:sldMkLst>
          <pc:docMk/>
          <pc:sldMk cId="0" sldId="272"/>
        </pc:sldMkLst>
        <pc:spChg chg="mod">
          <ac:chgData name="Federico Rappelli" userId="7d8d5178-4688-4038-9c71-07cd22859f4f" providerId="ADAL" clId="{DE1CEA58-3875-43CF-9C6A-97E0FE1214B1}" dt="2022-09-06T14:12:42.293" v="20" actId="1076"/>
          <ac:spMkLst>
            <pc:docMk/>
            <pc:sldMk cId="0" sldId="272"/>
            <ac:spMk id="249" creationId="{00000000-0000-0000-0000-000000000000}"/>
          </ac:spMkLst>
        </pc:spChg>
      </pc:sldChg>
      <pc:sldChg chg="mod modShow">
        <pc:chgData name="Federico Rappelli" userId="7d8d5178-4688-4038-9c71-07cd22859f4f" providerId="ADAL" clId="{DE1CEA58-3875-43CF-9C6A-97E0FE1214B1}" dt="2022-09-06T14:13:30.139" v="21" actId="729"/>
        <pc:sldMkLst>
          <pc:docMk/>
          <pc:sldMk cId="0" sldId="273"/>
        </pc:sldMkLst>
      </pc:sldChg>
      <pc:sldChg chg="mod modShow">
        <pc:chgData name="Federico Rappelli" userId="7d8d5178-4688-4038-9c71-07cd22859f4f" providerId="ADAL" clId="{DE1CEA58-3875-43CF-9C6A-97E0FE1214B1}" dt="2022-09-06T14:13:30.139" v="21" actId="729"/>
        <pc:sldMkLst>
          <pc:docMk/>
          <pc:sldMk cId="0" sldId="274"/>
        </pc:sldMkLst>
      </pc:sldChg>
      <pc:sldChg chg="modSp mod modShow">
        <pc:chgData name="Federico Rappelli" userId="7d8d5178-4688-4038-9c71-07cd22859f4f" providerId="ADAL" clId="{DE1CEA58-3875-43CF-9C6A-97E0FE1214B1}" dt="2022-09-06T14:15:18.776" v="24" actId="729"/>
        <pc:sldMkLst>
          <pc:docMk/>
          <pc:sldMk cId="3992610565" sldId="287"/>
        </pc:sldMkLst>
        <pc:graphicFrameChg chg="modGraphic">
          <ac:chgData name="Federico Rappelli" userId="7d8d5178-4688-4038-9c71-07cd22859f4f" providerId="ADAL" clId="{DE1CEA58-3875-43CF-9C6A-97E0FE1214B1}" dt="2022-09-06T14:15:13.165" v="23" actId="20577"/>
          <ac:graphicFrameMkLst>
            <pc:docMk/>
            <pc:sldMk cId="3992610565" sldId="287"/>
            <ac:graphicFrameMk id="2" creationId="{FD0C77A7-CD3F-4BBF-A3FA-1CEFDD51D314}"/>
          </ac:graphicFrameMkLst>
        </pc:graphicFrameChg>
      </pc:sldChg>
      <pc:sldChg chg="mod modShow">
        <pc:chgData name="Federico Rappelli" userId="7d8d5178-4688-4038-9c71-07cd22859f4f" providerId="ADAL" clId="{DE1CEA58-3875-43CF-9C6A-97E0FE1214B1}" dt="2022-09-06T14:15:24.768" v="25" actId="729"/>
        <pc:sldMkLst>
          <pc:docMk/>
          <pc:sldMk cId="1525354148" sldId="288"/>
        </pc:sldMkLst>
      </pc:sldChg>
      <pc:sldChg chg="mod modShow">
        <pc:chgData name="Federico Rappelli" userId="7d8d5178-4688-4038-9c71-07cd22859f4f" providerId="ADAL" clId="{DE1CEA58-3875-43CF-9C6A-97E0FE1214B1}" dt="2022-09-06T14:15:51.746" v="27" actId="729"/>
        <pc:sldMkLst>
          <pc:docMk/>
          <pc:sldMk cId="1726401587" sldId="290"/>
        </pc:sldMkLst>
      </pc:sldChg>
      <pc:sldChg chg="del">
        <pc:chgData name="Federico Rappelli" userId="7d8d5178-4688-4038-9c71-07cd22859f4f" providerId="ADAL" clId="{DE1CEA58-3875-43CF-9C6A-97E0FE1214B1}" dt="2022-09-06T14:19:08.589" v="33" actId="47"/>
        <pc:sldMkLst>
          <pc:docMk/>
          <pc:sldMk cId="788085848" sldId="293"/>
        </pc:sldMkLst>
      </pc:sldChg>
      <pc:sldChg chg="mod modShow">
        <pc:chgData name="Federico Rappelli" userId="7d8d5178-4688-4038-9c71-07cd22859f4f" providerId="ADAL" clId="{DE1CEA58-3875-43CF-9C6A-97E0FE1214B1}" dt="2022-09-06T14:15:42.586" v="26" actId="729"/>
        <pc:sldMkLst>
          <pc:docMk/>
          <pc:sldMk cId="255991457" sldId="295"/>
        </pc:sldMkLst>
      </pc:sldChg>
      <pc:sldChg chg="delSp modSp add mod">
        <pc:chgData name="Federico Rappelli" userId="7d8d5178-4688-4038-9c71-07cd22859f4f" providerId="ADAL" clId="{DE1CEA58-3875-43CF-9C6A-97E0FE1214B1}" dt="2022-09-06T14:19:04.701" v="32" actId="478"/>
        <pc:sldMkLst>
          <pc:docMk/>
          <pc:sldMk cId="1847801991" sldId="296"/>
        </pc:sldMkLst>
        <pc:spChg chg="del">
          <ac:chgData name="Federico Rappelli" userId="7d8d5178-4688-4038-9c71-07cd22859f4f" providerId="ADAL" clId="{DE1CEA58-3875-43CF-9C6A-97E0FE1214B1}" dt="2022-09-06T14:19:04.701" v="32" actId="478"/>
          <ac:spMkLst>
            <pc:docMk/>
            <pc:sldMk cId="1847801991" sldId="296"/>
            <ac:spMk id="3" creationId="{61938302-F445-46F4-8403-40D0B699614E}"/>
          </ac:spMkLst>
        </pc:spChg>
        <pc:spChg chg="mod">
          <ac:chgData name="Federico Rappelli" userId="7d8d5178-4688-4038-9c71-07cd22859f4f" providerId="ADAL" clId="{DE1CEA58-3875-43CF-9C6A-97E0FE1214B1}" dt="2022-09-06T14:18:39.552" v="29" actId="27636"/>
          <ac:spMkLst>
            <pc:docMk/>
            <pc:sldMk cId="1847801991" sldId="296"/>
            <ac:spMk id="7" creationId="{72B1B33F-7DEF-49C4-A636-32A7891DFC60}"/>
          </ac:spMkLst>
        </pc:spChg>
      </pc:sldChg>
      <pc:sldChg chg="new del">
        <pc:chgData name="Federico Rappelli" userId="7d8d5178-4688-4038-9c71-07cd22859f4f" providerId="ADAL" clId="{DE1CEA58-3875-43CF-9C6A-97E0FE1214B1}" dt="2022-09-06T14:18:53.773" v="31" actId="47"/>
        <pc:sldMkLst>
          <pc:docMk/>
          <pc:sldMk cId="1996363676" sldId="297"/>
        </pc:sldMkLst>
      </pc:sldChg>
      <pc:sldMasterChg chg="delSldLayout">
        <pc:chgData name="Federico Rappelli" userId="7d8d5178-4688-4038-9c71-07cd22859f4f" providerId="ADAL" clId="{DE1CEA58-3875-43CF-9C6A-97E0FE1214B1}" dt="2022-09-06T14:18:53.773" v="31" actId="47"/>
        <pc:sldMasterMkLst>
          <pc:docMk/>
          <pc:sldMasterMk cId="0" sldId="2147483648"/>
        </pc:sldMasterMkLst>
        <pc:sldLayoutChg chg="del">
          <pc:chgData name="Federico Rappelli" userId="7d8d5178-4688-4038-9c71-07cd22859f4f" providerId="ADAL" clId="{DE1CEA58-3875-43CF-9C6A-97E0FE1214B1}" dt="2022-09-06T14:18:53.773" v="31" actId="47"/>
          <pc:sldLayoutMkLst>
            <pc:docMk/>
            <pc:sldMasterMk cId="0" sldId="2147483648"/>
            <pc:sldLayoutMk cId="0" sldId="214748365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Full1!$B$1</c:f>
              <c:strCache>
                <c:ptCount val="1"/>
                <c:pt idx="0">
                  <c:v>Sèrie 1</c:v>
                </c:pt>
              </c:strCache>
            </c:strRef>
          </c:tx>
          <c:spPr>
            <a:solidFill>
              <a:schemeClr val="accent1"/>
            </a:solidFill>
            <a:ln>
              <a:noFill/>
            </a:ln>
            <a:effectLst/>
          </c:spPr>
          <c:invertIfNegative val="0"/>
          <c:dPt>
            <c:idx val="9"/>
            <c:invertIfNegative val="0"/>
            <c:bubble3D val="0"/>
            <c:spPr>
              <a:solidFill>
                <a:schemeClr val="accent2"/>
              </a:solidFill>
              <a:ln>
                <a:noFill/>
              </a:ln>
              <a:effectLst/>
            </c:spPr>
            <c:extLst>
              <c:ext xmlns:c16="http://schemas.microsoft.com/office/drawing/2014/chart" uri="{C3380CC4-5D6E-409C-BE32-E72D297353CC}">
                <c16:uniqueId val="{00000001-9ED2-4403-8E38-D24FDFD79C3E}"/>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3-9ED2-4403-8E38-D24FDFD79C3E}"/>
              </c:ext>
            </c:extLst>
          </c:dPt>
          <c:dPt>
            <c:idx val="11"/>
            <c:invertIfNegative val="0"/>
            <c:bubble3D val="0"/>
            <c:spPr>
              <a:solidFill>
                <a:schemeClr val="accent3">
                  <a:lumMod val="75000"/>
                </a:schemeClr>
              </a:solidFill>
              <a:ln>
                <a:noFill/>
              </a:ln>
              <a:effectLst/>
            </c:spPr>
            <c:extLst>
              <c:ext xmlns:c16="http://schemas.microsoft.com/office/drawing/2014/chart" uri="{C3380CC4-5D6E-409C-BE32-E72D297353CC}">
                <c16:uniqueId val="{00000005-9ED2-4403-8E38-D24FDFD79C3E}"/>
              </c:ext>
            </c:extLst>
          </c:dPt>
          <c:dPt>
            <c:idx val="12"/>
            <c:invertIfNegative val="0"/>
            <c:bubble3D val="0"/>
            <c:spPr>
              <a:solidFill>
                <a:schemeClr val="accent3">
                  <a:lumMod val="75000"/>
                </a:schemeClr>
              </a:solidFill>
              <a:ln>
                <a:noFill/>
              </a:ln>
              <a:effectLst/>
            </c:spPr>
            <c:extLst>
              <c:ext xmlns:c16="http://schemas.microsoft.com/office/drawing/2014/chart" uri="{C3380CC4-5D6E-409C-BE32-E72D297353CC}">
                <c16:uniqueId val="{00000007-9ED2-4403-8E38-D24FDFD79C3E}"/>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9-9ED2-4403-8E38-D24FDFD79C3E}"/>
              </c:ext>
            </c:extLst>
          </c:dPt>
          <c:dPt>
            <c:idx val="1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9ED2-4403-8E38-D24FDFD79C3E}"/>
              </c:ext>
            </c:extLst>
          </c:dPt>
          <c:dPt>
            <c:idx val="1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D-9ED2-4403-8E38-D24FDFD79C3E}"/>
              </c:ext>
            </c:extLst>
          </c:dPt>
          <c:dPt>
            <c:idx val="1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F-9ED2-4403-8E38-D24FDFD79C3E}"/>
              </c:ext>
            </c:extLst>
          </c:dPt>
          <c:cat>
            <c:strRef>
              <c:f>Full1!$A$2:$A$18</c:f>
              <c:strCache>
                <c:ptCount val="17"/>
                <c:pt idx="0">
                  <c:v>Valle D'Aosta</c:v>
                </c:pt>
                <c:pt idx="1">
                  <c:v>Piemonte</c:v>
                </c:pt>
                <c:pt idx="2">
                  <c:v>Liguria</c:v>
                </c:pt>
                <c:pt idx="3">
                  <c:v>Lombardia</c:v>
                </c:pt>
                <c:pt idx="4">
                  <c:v>Veneto</c:v>
                </c:pt>
                <c:pt idx="5">
                  <c:v>PA Bolz.</c:v>
                </c:pt>
                <c:pt idx="6">
                  <c:v>PA Trento</c:v>
                </c:pt>
                <c:pt idx="7">
                  <c:v>FVG</c:v>
                </c:pt>
                <c:pt idx="9">
                  <c:v>Auvergne-Rhône-Alpes </c:v>
                </c:pt>
                <c:pt idx="10">
                  <c:v>PACA</c:v>
                </c:pt>
                <c:pt idx="11">
                  <c:v>Baviera</c:v>
                </c:pt>
                <c:pt idx="12">
                  <c:v>Baden-Württemberg</c:v>
                </c:pt>
                <c:pt idx="13">
                  <c:v> Vorarlberg</c:v>
                </c:pt>
                <c:pt idx="14">
                  <c:v>Carinzia</c:v>
                </c:pt>
                <c:pt idx="15">
                  <c:v>Tirolo</c:v>
                </c:pt>
                <c:pt idx="16">
                  <c:v>Burgenland</c:v>
                </c:pt>
              </c:strCache>
            </c:strRef>
          </c:cat>
          <c:val>
            <c:numRef>
              <c:f>Full1!$B$2:$B$18</c:f>
              <c:numCache>
                <c:formatCode>General</c:formatCode>
                <c:ptCount val="17"/>
                <c:pt idx="0">
                  <c:v>8</c:v>
                </c:pt>
                <c:pt idx="1">
                  <c:v>12</c:v>
                </c:pt>
                <c:pt idx="2">
                  <c:v>2</c:v>
                </c:pt>
                <c:pt idx="3">
                  <c:v>12</c:v>
                </c:pt>
                <c:pt idx="4">
                  <c:v>13</c:v>
                </c:pt>
                <c:pt idx="5">
                  <c:v>4</c:v>
                </c:pt>
                <c:pt idx="6">
                  <c:v>2</c:v>
                </c:pt>
                <c:pt idx="7">
                  <c:v>2</c:v>
                </c:pt>
                <c:pt idx="9">
                  <c:v>12</c:v>
                </c:pt>
                <c:pt idx="10">
                  <c:v>5</c:v>
                </c:pt>
                <c:pt idx="11">
                  <c:v>7</c:v>
                </c:pt>
                <c:pt idx="12">
                  <c:v>2</c:v>
                </c:pt>
                <c:pt idx="13">
                  <c:v>9</c:v>
                </c:pt>
                <c:pt idx="14">
                  <c:v>6</c:v>
                </c:pt>
                <c:pt idx="15">
                  <c:v>5</c:v>
                </c:pt>
                <c:pt idx="16">
                  <c:v>2</c:v>
                </c:pt>
              </c:numCache>
            </c:numRef>
          </c:val>
          <c:extLst>
            <c:ext xmlns:c16="http://schemas.microsoft.com/office/drawing/2014/chart" uri="{C3380CC4-5D6E-409C-BE32-E72D297353CC}">
              <c16:uniqueId val="{00000010-9ED2-4403-8E38-D24FDFD79C3E}"/>
            </c:ext>
          </c:extLst>
        </c:ser>
        <c:dLbls>
          <c:showLegendKey val="0"/>
          <c:showVal val="0"/>
          <c:showCatName val="0"/>
          <c:showSerName val="0"/>
          <c:showPercent val="0"/>
          <c:showBubbleSize val="0"/>
        </c:dLbls>
        <c:gapWidth val="219"/>
        <c:overlap val="-27"/>
        <c:axId val="889999008"/>
        <c:axId val="837609648"/>
      </c:barChart>
      <c:catAx>
        <c:axId val="88999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37609648"/>
        <c:crosses val="autoZero"/>
        <c:auto val="1"/>
        <c:lblAlgn val="ctr"/>
        <c:lblOffset val="100"/>
        <c:noMultiLvlLbl val="0"/>
      </c:catAx>
      <c:valAx>
        <c:axId val="837609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899990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Regioni italiane in n. maggiore a quelle estere</a:t>
            </a:r>
            <a:endParaRPr/>
          </a:p>
        </p:txBody>
      </p:sp>
      <p:sp>
        <p:nvSpPr>
          <p:cNvPr id="208" name="Google Shape;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fc3b54e63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fc3b54e63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c3b54e639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2" name="Google Shape;292;gfc3b54e63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5" name="Google Shape;32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Spunti anche in esito a confronto con referenti regionali</a:t>
            </a:r>
            <a:endParaRPr/>
          </a:p>
        </p:txBody>
      </p:sp>
      <p:sp>
        <p:nvSpPr>
          <p:cNvPr id="357" name="Google Shape;35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fc3b54e63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fc3b54e63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889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fc3b54e63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fc3b54e63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7207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0043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763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4"/>
        <p:cNvGrpSpPr/>
        <p:nvPr/>
      </p:nvGrpSpPr>
      <p:grpSpPr>
        <a:xfrm>
          <a:off x="0" y="0"/>
          <a:ext cx="0" cy="0"/>
          <a:chOff x="0" y="0"/>
          <a:chExt cx="0" cy="0"/>
        </a:xfrm>
      </p:grpSpPr>
      <p:sp>
        <p:nvSpPr>
          <p:cNvPr id="15" name="Google Shape;15;p2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85"/>
        <p:cNvGrpSpPr/>
        <p:nvPr/>
      </p:nvGrpSpPr>
      <p:grpSpPr>
        <a:xfrm>
          <a:off x="0" y="0"/>
          <a:ext cx="0" cy="0"/>
          <a:chOff x="0" y="0"/>
          <a:chExt cx="0" cy="0"/>
        </a:xfrm>
      </p:grpSpPr>
      <p:sp>
        <p:nvSpPr>
          <p:cNvPr id="86" name="Google Shape;86;p41"/>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1"/>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1"/>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89" name="Google Shape;89;p41"/>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1"/>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5" name="Rettangolo 4"/>
          <p:cNvSpPr/>
          <p:nvPr/>
        </p:nvSpPr>
        <p:spPr>
          <a:xfrm flipV="1">
            <a:off x="-34494" y="2442994"/>
            <a:ext cx="12226495" cy="44351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dirty="0"/>
          </a:p>
        </p:txBody>
      </p:sp>
      <p:sp>
        <p:nvSpPr>
          <p:cNvPr id="3" name="Rettangolo 2"/>
          <p:cNvSpPr/>
          <p:nvPr/>
        </p:nvSpPr>
        <p:spPr>
          <a:xfrm flipV="1">
            <a:off x="-34494" y="-2"/>
            <a:ext cx="12226495" cy="4541001"/>
          </a:xfrm>
          <a:prstGeom prst="rect">
            <a:avLst/>
          </a:prstGeom>
          <a:solidFill>
            <a:srgbClr val="DDDE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dirty="0"/>
          </a:p>
        </p:txBody>
      </p:sp>
      <p:sp>
        <p:nvSpPr>
          <p:cNvPr id="6" name="Titolo 1"/>
          <p:cNvSpPr>
            <a:spLocks noGrp="1"/>
          </p:cNvSpPr>
          <p:nvPr>
            <p:ph type="ctrTitle" hasCustomPrompt="1"/>
          </p:nvPr>
        </p:nvSpPr>
        <p:spPr>
          <a:xfrm>
            <a:off x="914400" y="2679446"/>
            <a:ext cx="10363200" cy="819252"/>
          </a:xfrm>
          <a:prstGeom prst="rect">
            <a:avLst/>
          </a:prstGeom>
        </p:spPr>
        <p:txBody>
          <a:bodyPr/>
          <a:lstStyle>
            <a:lvl1pPr>
              <a:defRPr sz="3450" baseline="0">
                <a:solidFill>
                  <a:srgbClr val="027A37"/>
                </a:solidFill>
              </a:defRPr>
            </a:lvl1pPr>
          </a:lstStyle>
          <a:p>
            <a:r>
              <a:rPr lang="it-IT" dirty="0"/>
              <a:t>Scrivere qui i ringraziamenti e/o i contatti</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4239" y="5425389"/>
            <a:ext cx="2400000" cy="568319"/>
          </a:xfrm>
          <a:prstGeom prst="rect">
            <a:avLst/>
          </a:prstGeom>
        </p:spPr>
      </p:pic>
    </p:spTree>
    <p:extLst>
      <p:ext uri="{BB962C8B-B14F-4D97-AF65-F5344CB8AC3E}">
        <p14:creationId xmlns:p14="http://schemas.microsoft.com/office/powerpoint/2010/main" val="2313395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01"/>
        <p:cNvGrpSpPr/>
        <p:nvPr/>
      </p:nvGrpSpPr>
      <p:grpSpPr>
        <a:xfrm>
          <a:off x="0" y="0"/>
          <a:ext cx="0" cy="0"/>
          <a:chOff x="0" y="0"/>
          <a:chExt cx="0" cy="0"/>
        </a:xfrm>
      </p:grpSpPr>
      <p:sp>
        <p:nvSpPr>
          <p:cNvPr id="102" name="Google Shape;102;p3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5"/>
        <p:cNvGrpSpPr/>
        <p:nvPr/>
      </p:nvGrpSpPr>
      <p:grpSpPr>
        <a:xfrm>
          <a:off x="0" y="0"/>
          <a:ext cx="0" cy="0"/>
          <a:chOff x="0" y="0"/>
          <a:chExt cx="0" cy="0"/>
        </a:xfrm>
      </p:grpSpPr>
      <p:sp>
        <p:nvSpPr>
          <p:cNvPr id="26" name="Google Shape;26;p33"/>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3"/>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29" name="Google Shape;29;p3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2"/>
        <p:cNvGrpSpPr/>
        <p:nvPr/>
      </p:nvGrpSpPr>
      <p:grpSpPr>
        <a:xfrm>
          <a:off x="0" y="0"/>
          <a:ext cx="0" cy="0"/>
          <a:chOff x="0" y="0"/>
          <a:chExt cx="0" cy="0"/>
        </a:xfrm>
      </p:grpSpPr>
      <p:sp>
        <p:nvSpPr>
          <p:cNvPr id="33" name="Google Shape;33;p34"/>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4"/>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Gill Sans"/>
              <a:buNone/>
              <a:defRPr sz="36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656"/>
              <a:buNone/>
              <a:defRPr sz="1800" cap="none">
                <a:solidFill>
                  <a:schemeClr val="accent2"/>
                </a:solidFill>
              </a:defRPr>
            </a:lvl1pPr>
            <a:lvl2pPr marL="914400" lvl="1" indent="-228600" algn="l">
              <a:lnSpc>
                <a:spcPct val="100000"/>
              </a:lnSpc>
              <a:spcBef>
                <a:spcPts val="600"/>
              </a:spcBef>
              <a:spcAft>
                <a:spcPts val="0"/>
              </a:spcAft>
              <a:buSzPts val="1656"/>
              <a:buNone/>
              <a:defRPr sz="1800">
                <a:solidFill>
                  <a:srgbClr val="888888"/>
                </a:solidFill>
              </a:defRPr>
            </a:lvl2pPr>
            <a:lvl3pPr marL="1371600" lvl="2" indent="-228600" algn="l">
              <a:lnSpc>
                <a:spcPct val="100000"/>
              </a:lnSpc>
              <a:spcBef>
                <a:spcPts val="600"/>
              </a:spcBef>
              <a:spcAft>
                <a:spcPts val="0"/>
              </a:spcAft>
              <a:buSzPts val="1472"/>
              <a:buNone/>
              <a:defRPr sz="1600">
                <a:solidFill>
                  <a:srgbClr val="888888"/>
                </a:solidFill>
              </a:defRPr>
            </a:lvl3pPr>
            <a:lvl4pPr marL="1828800" lvl="3" indent="-228600" algn="l">
              <a:lnSpc>
                <a:spcPct val="100000"/>
              </a:lnSpc>
              <a:spcBef>
                <a:spcPts val="600"/>
              </a:spcBef>
              <a:spcAft>
                <a:spcPts val="0"/>
              </a:spcAft>
              <a:buSzPts val="1288"/>
              <a:buNone/>
              <a:defRPr sz="1400">
                <a:solidFill>
                  <a:srgbClr val="888888"/>
                </a:solidFill>
              </a:defRPr>
            </a:lvl4pPr>
            <a:lvl5pPr marL="2286000" lvl="4" indent="-228600" algn="l">
              <a:lnSpc>
                <a:spcPct val="100000"/>
              </a:lnSpc>
              <a:spcBef>
                <a:spcPts val="600"/>
              </a:spcBef>
              <a:spcAft>
                <a:spcPts val="0"/>
              </a:spcAft>
              <a:buSzPts val="1288"/>
              <a:buNone/>
              <a:defRPr sz="1400">
                <a:solidFill>
                  <a:srgbClr val="888888"/>
                </a:solidFill>
              </a:defRPr>
            </a:lvl5pPr>
            <a:lvl6pPr marL="2743200" lvl="5" indent="-228600" algn="l">
              <a:lnSpc>
                <a:spcPct val="100000"/>
              </a:lnSpc>
              <a:spcBef>
                <a:spcPts val="600"/>
              </a:spcBef>
              <a:spcAft>
                <a:spcPts val="0"/>
              </a:spcAft>
              <a:buSzPts val="1288"/>
              <a:buNone/>
              <a:defRPr sz="1400">
                <a:solidFill>
                  <a:srgbClr val="888888"/>
                </a:solidFill>
              </a:defRPr>
            </a:lvl6pPr>
            <a:lvl7pPr marL="3200400" lvl="6" indent="-228600" algn="l">
              <a:lnSpc>
                <a:spcPct val="100000"/>
              </a:lnSpc>
              <a:spcBef>
                <a:spcPts val="600"/>
              </a:spcBef>
              <a:spcAft>
                <a:spcPts val="0"/>
              </a:spcAft>
              <a:buSzPts val="1288"/>
              <a:buNone/>
              <a:defRPr sz="1400">
                <a:solidFill>
                  <a:srgbClr val="888888"/>
                </a:solidFill>
              </a:defRPr>
            </a:lvl7pPr>
            <a:lvl8pPr marL="3657600" lvl="7" indent="-228600" algn="l">
              <a:lnSpc>
                <a:spcPct val="100000"/>
              </a:lnSpc>
              <a:spcBef>
                <a:spcPts val="600"/>
              </a:spcBef>
              <a:spcAft>
                <a:spcPts val="0"/>
              </a:spcAft>
              <a:buSzPts val="1288"/>
              <a:buNone/>
              <a:defRPr sz="1400">
                <a:solidFill>
                  <a:srgbClr val="888888"/>
                </a:solidFill>
              </a:defRPr>
            </a:lvl8pPr>
            <a:lvl9pPr marL="4114800" lvl="8" indent="-228600" algn="l">
              <a:lnSpc>
                <a:spcPct val="100000"/>
              </a:lnSpc>
              <a:spcBef>
                <a:spcPts val="600"/>
              </a:spcBef>
              <a:spcAft>
                <a:spcPts val="600"/>
              </a:spcAft>
              <a:buSzPts val="1288"/>
              <a:buNone/>
              <a:defRPr sz="1400">
                <a:solidFill>
                  <a:srgbClr val="888888"/>
                </a:solidFill>
              </a:defRPr>
            </a:lvl9pPr>
          </a:lstStyle>
          <a:p>
            <a:endParaRPr/>
          </a:p>
        </p:txBody>
      </p:sp>
      <p:sp>
        <p:nvSpPr>
          <p:cNvPr id="36" name="Google Shape;36;p3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9"/>
        <p:cNvGrpSpPr/>
        <p:nvPr/>
      </p:nvGrpSpPr>
      <p:grpSpPr>
        <a:xfrm>
          <a:off x="0" y="0"/>
          <a:ext cx="0" cy="0"/>
          <a:chOff x="0" y="0"/>
          <a:chExt cx="0" cy="0"/>
        </a:xfrm>
      </p:grpSpPr>
      <p:sp>
        <p:nvSpPr>
          <p:cNvPr id="40" name="Google Shape;40;p35"/>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5"/>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43" name="Google Shape;43;p35"/>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44" name="Google Shape;44;p3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7"/>
        <p:cNvGrpSpPr/>
        <p:nvPr/>
      </p:nvGrpSpPr>
      <p:grpSpPr>
        <a:xfrm>
          <a:off x="0" y="0"/>
          <a:ext cx="0" cy="0"/>
          <a:chOff x="0" y="0"/>
          <a:chExt cx="0" cy="0"/>
        </a:xfrm>
      </p:grpSpPr>
      <p:sp>
        <p:nvSpPr>
          <p:cNvPr id="48" name="Google Shape;48;p36"/>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51" name="Google Shape;51;p36"/>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52" name="Google Shape;52;p36"/>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53" name="Google Shape;53;p36"/>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54" name="Google Shape;54;p3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7"/>
        <p:cNvGrpSpPr/>
        <p:nvPr/>
      </p:nvGrpSpPr>
      <p:grpSpPr>
        <a:xfrm>
          <a:off x="0" y="0"/>
          <a:ext cx="0" cy="0"/>
          <a:chOff x="0" y="0"/>
          <a:chExt cx="0" cy="0"/>
        </a:xfrm>
      </p:grpSpPr>
      <p:sp>
        <p:nvSpPr>
          <p:cNvPr id="58" name="Google Shape;58;p37"/>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7"/>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63"/>
        <p:cNvGrpSpPr/>
        <p:nvPr/>
      </p:nvGrpSpPr>
      <p:grpSpPr>
        <a:xfrm>
          <a:off x="0" y="0"/>
          <a:ext cx="0" cy="0"/>
          <a:chOff x="0" y="0"/>
          <a:chExt cx="0" cy="0"/>
        </a:xfrm>
      </p:grpSpPr>
      <p:sp>
        <p:nvSpPr>
          <p:cNvPr id="64" name="Google Shape;64;p38"/>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8"/>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9F276A"/>
              </a:buClr>
              <a:buSzPts val="2000"/>
              <a:buFont typeface="Gill Sans"/>
              <a:buNone/>
              <a:defRPr sz="2000" b="0">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8"/>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a:p>
        </p:txBody>
      </p:sp>
      <p:sp>
        <p:nvSpPr>
          <p:cNvPr id="67" name="Google Shape;67;p38"/>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68" name="Google Shape;68;p3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9F276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9F276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71"/>
        <p:cNvGrpSpPr/>
        <p:nvPr/>
      </p:nvGrpSpPr>
      <p:grpSpPr>
        <a:xfrm>
          <a:off x="0" y="0"/>
          <a:ext cx="0" cy="0"/>
          <a:chOff x="0" y="0"/>
          <a:chExt cx="0" cy="0"/>
        </a:xfrm>
      </p:grpSpPr>
      <p:sp>
        <p:nvSpPr>
          <p:cNvPr id="72" name="Google Shape;72;p3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9"/>
          <p:cNvSpPr>
            <a:spLocks noGrp="1"/>
          </p:cNvSpPr>
          <p:nvPr>
            <p:ph type="pic" idx="2"/>
          </p:nvPr>
        </p:nvSpPr>
        <p:spPr>
          <a:xfrm>
            <a:off x="447817" y="599725"/>
            <a:ext cx="11290859" cy="3557252"/>
          </a:xfrm>
          <a:prstGeom prst="rect">
            <a:avLst/>
          </a:prstGeom>
          <a:noFill/>
          <a:ln>
            <a:noFill/>
          </a:ln>
        </p:spPr>
      </p:sp>
      <p:sp>
        <p:nvSpPr>
          <p:cNvPr id="74" name="Google Shape;74;p3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75" name="Google Shape;75;p3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8"/>
        <p:cNvGrpSpPr/>
        <p:nvPr/>
      </p:nvGrpSpPr>
      <p:grpSpPr>
        <a:xfrm>
          <a:off x="0" y="0"/>
          <a:ext cx="0" cy="0"/>
          <a:chOff x="0" y="0"/>
          <a:chExt cx="0" cy="0"/>
        </a:xfrm>
      </p:grpSpPr>
      <p:sp>
        <p:nvSpPr>
          <p:cNvPr id="79" name="Google Shape;79;p40"/>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0"/>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0"/>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22072" algn="l">
              <a:lnSpc>
                <a:spcPct val="100000"/>
              </a:lnSpc>
              <a:spcBef>
                <a:spcPts val="600"/>
              </a:spcBef>
              <a:spcAft>
                <a:spcPts val="0"/>
              </a:spcAft>
              <a:buSzPts val="1472"/>
              <a:buChar char="◼"/>
              <a:defRPr/>
            </a:lvl2pPr>
            <a:lvl3pPr marL="1371600" lvl="2" indent="-310388" algn="l">
              <a:lnSpc>
                <a:spcPct val="100000"/>
              </a:lnSpc>
              <a:spcBef>
                <a:spcPts val="600"/>
              </a:spcBef>
              <a:spcAft>
                <a:spcPts val="0"/>
              </a:spcAft>
              <a:buSzPts val="1288"/>
              <a:buChar char="◼"/>
              <a:defRPr/>
            </a:lvl3pPr>
            <a:lvl4pPr marL="1828800" lvl="3" indent="-298703" algn="l">
              <a:lnSpc>
                <a:spcPct val="100000"/>
              </a:lnSpc>
              <a:spcBef>
                <a:spcPts val="600"/>
              </a:spcBef>
              <a:spcAft>
                <a:spcPts val="0"/>
              </a:spcAft>
              <a:buSzPts val="1104"/>
              <a:buChar char="◼"/>
              <a:defRPr/>
            </a:lvl4pPr>
            <a:lvl5pPr marL="2286000" lvl="4" indent="-298704" algn="l">
              <a:lnSpc>
                <a:spcPct val="100000"/>
              </a:lnSpc>
              <a:spcBef>
                <a:spcPts val="600"/>
              </a:spcBef>
              <a:spcAft>
                <a:spcPts val="0"/>
              </a:spcAft>
              <a:buSzPts val="1104"/>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82" name="Google Shape;82;p4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 name="Google Shape;7;p28"/>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8" name="Google Shape;8;p2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2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2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it-IT"/>
              <a:t>‹N›</a:t>
            </a:fld>
            <a:endParaRPr/>
          </a:p>
        </p:txBody>
      </p:sp>
      <p:sp>
        <p:nvSpPr>
          <p:cNvPr id="11" name="Google Shape;11;p28"/>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8"/>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8"/>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2"/>
        <p:cNvGrpSpPr/>
        <p:nvPr/>
      </p:nvGrpSpPr>
      <p:grpSpPr>
        <a:xfrm>
          <a:off x="0" y="0"/>
          <a:ext cx="0" cy="0"/>
          <a:chOff x="0" y="0"/>
          <a:chExt cx="0" cy="0"/>
        </a:xfrm>
      </p:grpSpPr>
      <p:sp>
        <p:nvSpPr>
          <p:cNvPr id="93" name="Google Shape;93;p30"/>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dk1"/>
              </a:buClr>
              <a:buSzPts val="2800"/>
              <a:buFont typeface="Gill Sans"/>
              <a:buNone/>
              <a:defRPr sz="2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94" name="Google Shape;94;p30"/>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lt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lt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lt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9pPr>
          </a:lstStyle>
          <a:p>
            <a:endParaRPr/>
          </a:p>
        </p:txBody>
      </p:sp>
      <p:sp>
        <p:nvSpPr>
          <p:cNvPr id="95" name="Google Shape;95;p3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
        <p:nvSpPr>
          <p:cNvPr id="96" name="Google Shape;96;p3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
        <p:nvSpPr>
          <p:cNvPr id="97" name="Google Shape;97;p3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it-IT"/>
              <a:t>‹N›</a:t>
            </a:fld>
            <a:endParaRPr/>
          </a:p>
        </p:txBody>
      </p:sp>
      <p:sp>
        <p:nvSpPr>
          <p:cNvPr id="98" name="Google Shape;98;p30"/>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0"/>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0"/>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keep.e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package" Target="../embeddings/Microsoft_Word_Document1.docx"/><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2.docx"/><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_ftnref1"/></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p:nvPr/>
        </p:nvSpPr>
        <p:spPr>
          <a:xfrm>
            <a:off x="1986749" y="1800547"/>
            <a:ext cx="8218502" cy="2640683"/>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it-IT" sz="3600" b="1" i="0" u="none" strike="noStrike" cap="none" dirty="0">
                <a:solidFill>
                  <a:srgbClr val="000000"/>
                </a:solidFill>
                <a:highlight>
                  <a:srgbClr val="FFFFFF"/>
                </a:highlight>
                <a:latin typeface="Corbel"/>
                <a:ea typeface="Corbel"/>
                <a:cs typeface="Corbel"/>
                <a:sym typeface="Corbel"/>
              </a:rPr>
              <a:t>Programmi di Cooperazione Territoriale e sviluppo di competenze nelle policy locali. Riflessioni sulla capitalizzazione di Interreg Alpine Space ed ESPON</a:t>
            </a:r>
            <a:endParaRPr lang="it-IT" sz="1600" b="0" i="0" u="none" strike="noStrike" cap="none" dirty="0">
              <a:solidFill>
                <a:srgbClr val="000000"/>
              </a:solidFill>
              <a:latin typeface="Corbel"/>
              <a:ea typeface="Corbel"/>
              <a:cs typeface="Corbel"/>
              <a:sym typeface="Corbel"/>
            </a:endParaRPr>
          </a:p>
        </p:txBody>
      </p:sp>
      <p:pic>
        <p:nvPicPr>
          <p:cNvPr id="110" name="Google Shape;110;p1"/>
          <p:cNvPicPr preferRelativeResize="0"/>
          <p:nvPr/>
        </p:nvPicPr>
        <p:blipFill rotWithShape="1">
          <a:blip r:embed="rId3">
            <a:alphaModFix/>
          </a:blip>
          <a:srcRect/>
          <a:stretch/>
        </p:blipFill>
        <p:spPr>
          <a:xfrm>
            <a:off x="878490" y="583982"/>
            <a:ext cx="2216518" cy="750942"/>
          </a:xfrm>
          <a:prstGeom prst="rect">
            <a:avLst/>
          </a:prstGeom>
          <a:noFill/>
          <a:ln>
            <a:noFill/>
          </a:ln>
        </p:spPr>
      </p:pic>
      <p:pic>
        <p:nvPicPr>
          <p:cNvPr id="111" name="Google Shape;111;p1" descr="Regione Lombardia"/>
          <p:cNvPicPr preferRelativeResize="0"/>
          <p:nvPr/>
        </p:nvPicPr>
        <p:blipFill rotWithShape="1">
          <a:blip r:embed="rId4">
            <a:alphaModFix/>
          </a:blip>
          <a:srcRect/>
          <a:stretch/>
        </p:blipFill>
        <p:spPr>
          <a:xfrm>
            <a:off x="4943199" y="580495"/>
            <a:ext cx="2305601" cy="637719"/>
          </a:xfrm>
          <a:prstGeom prst="rect">
            <a:avLst/>
          </a:prstGeom>
          <a:noFill/>
          <a:ln>
            <a:noFill/>
          </a:ln>
        </p:spPr>
      </p:pic>
      <p:pic>
        <p:nvPicPr>
          <p:cNvPr id="112" name="Google Shape;112;p1"/>
          <p:cNvPicPr preferRelativeResize="0"/>
          <p:nvPr/>
        </p:nvPicPr>
        <p:blipFill rotWithShape="1">
          <a:blip r:embed="rId5">
            <a:alphaModFix/>
          </a:blip>
          <a:srcRect/>
          <a:stretch/>
        </p:blipFill>
        <p:spPr>
          <a:xfrm>
            <a:off x="8987725" y="587178"/>
            <a:ext cx="2388176" cy="714864"/>
          </a:xfrm>
          <a:prstGeom prst="rect">
            <a:avLst/>
          </a:prstGeom>
          <a:noFill/>
          <a:ln>
            <a:noFill/>
          </a:ln>
        </p:spPr>
      </p:pic>
      <p:sp>
        <p:nvSpPr>
          <p:cNvPr id="113" name="Google Shape;113;p1"/>
          <p:cNvSpPr txBox="1"/>
          <p:nvPr/>
        </p:nvSpPr>
        <p:spPr>
          <a:xfrm>
            <a:off x="1986749" y="4528253"/>
            <a:ext cx="3807561" cy="729390"/>
          </a:xfrm>
          <a:prstGeom prst="rect">
            <a:avLst/>
          </a:prstGeom>
          <a:noFill/>
          <a:ln>
            <a:noFill/>
          </a:ln>
        </p:spPr>
        <p:txBody>
          <a:bodyPr spcFirstLastPara="1" wrap="square" lIns="91425" tIns="45700" rIns="91425" bIns="45700" anchor="t" anchorCtr="0">
            <a:spAutoFit/>
          </a:bodyPr>
          <a:lstStyle/>
          <a:p>
            <a:pPr marL="0" marR="0" lvl="0" indent="0" algn="r" rtl="0">
              <a:lnSpc>
                <a:spcPct val="115000"/>
              </a:lnSpc>
              <a:spcBef>
                <a:spcPts val="0"/>
              </a:spcBef>
              <a:spcAft>
                <a:spcPts val="0"/>
              </a:spcAft>
              <a:buClr>
                <a:srgbClr val="000000"/>
              </a:buClr>
              <a:buSzPts val="1800"/>
              <a:buFont typeface="Arial"/>
              <a:buNone/>
            </a:pPr>
            <a:r>
              <a:rPr lang="it-IT" sz="1800" b="0" i="0" u="none" strike="noStrike" cap="none" dirty="0">
                <a:solidFill>
                  <a:srgbClr val="000000"/>
                </a:solidFill>
                <a:latin typeface="Calibri"/>
                <a:ea typeface="Calibri"/>
                <a:cs typeface="Calibri"/>
                <a:sym typeface="Calibri"/>
              </a:rPr>
              <a:t>Federico Rappelli</a:t>
            </a:r>
            <a:endParaRPr sz="1400" b="0" i="0" u="none" strike="noStrike" cap="none" dirty="0">
              <a:solidFill>
                <a:srgbClr val="000000"/>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800"/>
              <a:buFont typeface="Arial"/>
              <a:buNone/>
            </a:pPr>
            <a:r>
              <a:rPr lang="it-IT" sz="1800" b="0" i="0" u="none" strike="noStrike" cap="none" dirty="0">
                <a:solidFill>
                  <a:srgbClr val="000000"/>
                </a:solidFill>
                <a:latin typeface="Calibri"/>
                <a:ea typeface="Calibri"/>
                <a:cs typeface="Calibri"/>
                <a:sym typeface="Calibri"/>
              </a:rPr>
              <a:t>Luisa Pedrazzini </a:t>
            </a:r>
            <a:endParaRPr sz="1800" b="0" i="0" u="none" strike="noStrike" cap="none" dirty="0">
              <a:solidFill>
                <a:srgbClr val="000000"/>
              </a:solidFill>
              <a:latin typeface="Calibri"/>
              <a:ea typeface="Calibri"/>
              <a:cs typeface="Calibri"/>
              <a:sym typeface="Calibri"/>
            </a:endParaRPr>
          </a:p>
        </p:txBody>
      </p:sp>
      <p:sp>
        <p:nvSpPr>
          <p:cNvPr id="10" name="CuadroTexto 9">
            <a:extLst>
              <a:ext uri="{FF2B5EF4-FFF2-40B4-BE49-F238E27FC236}">
                <a16:creationId xmlns:a16="http://schemas.microsoft.com/office/drawing/2014/main" id="{504B4533-CD5C-42FF-92F9-17F0B7CD4329}"/>
              </a:ext>
            </a:extLst>
          </p:cNvPr>
          <p:cNvSpPr txBox="1"/>
          <p:nvPr/>
        </p:nvSpPr>
        <p:spPr>
          <a:xfrm>
            <a:off x="6195527" y="4528253"/>
            <a:ext cx="4009724" cy="7293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lnSpc>
                <a:spcPct val="115000"/>
              </a:lnSpc>
              <a:buSzPts val="1800"/>
              <a:buNone/>
              <a:defRPr sz="1800">
                <a:latin typeface="Calibri"/>
                <a:ea typeface="Calibri"/>
                <a:cs typeface="Calibri"/>
              </a:defRPr>
            </a:lvl1pPr>
          </a:lstStyle>
          <a:p>
            <a:pPr algn="l"/>
            <a:r>
              <a:rPr lang="es-ES" dirty="0"/>
              <a:t>Marco Milano </a:t>
            </a:r>
          </a:p>
          <a:p>
            <a:pPr algn="l"/>
            <a:r>
              <a:rPr lang="es-ES" dirty="0"/>
              <a:t>Matteo Berzi</a:t>
            </a:r>
          </a:p>
        </p:txBody>
      </p:sp>
      <p:pic>
        <p:nvPicPr>
          <p:cNvPr id="11" name="Picture 2">
            <a:extLst>
              <a:ext uri="{FF2B5EF4-FFF2-40B4-BE49-F238E27FC236}">
                <a16:creationId xmlns:a16="http://schemas.microsoft.com/office/drawing/2014/main" id="{8E740B48-8C2E-4EA3-BEAE-872110FE6F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1186" y="5854396"/>
            <a:ext cx="1050478" cy="846218"/>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13;p1">
            <a:extLst>
              <a:ext uri="{FF2B5EF4-FFF2-40B4-BE49-F238E27FC236}">
                <a16:creationId xmlns:a16="http://schemas.microsoft.com/office/drawing/2014/main" id="{1D79CA0F-EB1E-4A11-9303-AC05C6704291}"/>
              </a:ext>
            </a:extLst>
          </p:cNvPr>
          <p:cNvSpPr txBox="1"/>
          <p:nvPr/>
        </p:nvSpPr>
        <p:spPr>
          <a:xfrm>
            <a:off x="5111664" y="6007037"/>
            <a:ext cx="3632194" cy="693996"/>
          </a:xfrm>
          <a:prstGeom prst="rect">
            <a:avLst/>
          </a:prstGeom>
          <a:noFill/>
          <a:ln>
            <a:noFill/>
          </a:ln>
        </p:spPr>
        <p:txBody>
          <a:bodyPr spcFirstLastPara="1" wrap="square" lIns="91425" tIns="45700" rIns="91425" bIns="45700" anchor="t" anchorCtr="0">
            <a:spAutoFit/>
          </a:bodyPr>
          <a:lstStyle/>
          <a:p>
            <a:pPr marL="0" marR="0" lvl="0" indent="0" rtl="0">
              <a:lnSpc>
                <a:spcPct val="115000"/>
              </a:lnSpc>
              <a:spcBef>
                <a:spcPts val="0"/>
              </a:spcBef>
              <a:spcAft>
                <a:spcPts val="0"/>
              </a:spcAft>
              <a:buClr>
                <a:srgbClr val="000000"/>
              </a:buClr>
              <a:buSzPts val="1800"/>
              <a:buFont typeface="Arial"/>
              <a:buNone/>
            </a:pPr>
            <a:r>
              <a:rPr lang="it-IT" sz="1800" b="1" dirty="0">
                <a:latin typeface="Calibri"/>
                <a:cs typeface="Calibri"/>
                <a:sym typeface="Calibri"/>
              </a:rPr>
              <a:t>Conferenza Annuale </a:t>
            </a:r>
          </a:p>
          <a:p>
            <a:pPr>
              <a:lnSpc>
                <a:spcPct val="115000"/>
              </a:lnSpc>
              <a:buSzPts val="1800"/>
            </a:pPr>
            <a:r>
              <a:rPr lang="it-IT" sz="1600" b="0" i="0" u="none" strike="noStrike" cap="none" dirty="0">
                <a:solidFill>
                  <a:srgbClr val="000000"/>
                </a:solidFill>
                <a:latin typeface="Calibri" panose="020F0502020204030204" pitchFamily="34" charset="0"/>
                <a:cs typeface="Calibri" panose="020F0502020204030204" pitchFamily="34" charset="0"/>
                <a:sym typeface="Arial"/>
              </a:rPr>
              <a:t>Politecnico di Milano – </a:t>
            </a:r>
            <a:r>
              <a:rPr lang="it-IT" sz="1600" dirty="0">
                <a:latin typeface="Calibri"/>
                <a:cs typeface="Calibri"/>
                <a:sym typeface="Calibri"/>
              </a:rPr>
              <a:t>7 settembre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p:nvPr/>
        </p:nvSpPr>
        <p:spPr>
          <a:xfrm>
            <a:off x="765010" y="574300"/>
            <a:ext cx="798737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1" i="0" u="none" strike="noStrike" cap="none">
                <a:solidFill>
                  <a:srgbClr val="852538"/>
                </a:solidFill>
                <a:latin typeface="Arial"/>
                <a:ea typeface="Arial"/>
                <a:cs typeface="Arial"/>
                <a:sym typeface="Arial"/>
              </a:rPr>
              <a:t>Le Fonti della ricerca</a:t>
            </a:r>
            <a:endParaRPr sz="2400" b="1" i="0" u="none" strike="noStrike" cap="none">
              <a:solidFill>
                <a:srgbClr val="852538"/>
              </a:solidFill>
              <a:latin typeface="Arial"/>
              <a:ea typeface="Arial"/>
              <a:cs typeface="Arial"/>
              <a:sym typeface="Arial"/>
            </a:endParaRPr>
          </a:p>
        </p:txBody>
      </p:sp>
      <p:sp>
        <p:nvSpPr>
          <p:cNvPr id="185" name="Google Shape;185;p11"/>
          <p:cNvSpPr txBox="1"/>
          <p:nvPr/>
        </p:nvSpPr>
        <p:spPr>
          <a:xfrm>
            <a:off x="438464" y="1490126"/>
            <a:ext cx="7650400" cy="322853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chemeClr val="dk1"/>
              </a:buClr>
              <a:buSzPts val="1600"/>
              <a:buFont typeface="Noto Sans Symbols"/>
              <a:buChar char="❑"/>
            </a:pPr>
            <a:r>
              <a:rPr lang="it-IT" sz="1600" b="0" i="0" u="none" strike="noStrike" cap="none">
                <a:solidFill>
                  <a:schemeClr val="dk1"/>
                </a:solidFill>
                <a:latin typeface="Arial"/>
                <a:ea typeface="Arial"/>
                <a:cs typeface="Arial"/>
                <a:sym typeface="Arial"/>
              </a:rPr>
              <a:t>Sito web del programma</a:t>
            </a:r>
            <a:endParaRPr sz="1600" b="0" i="0" u="none" strike="noStrike" cap="none">
              <a:solidFill>
                <a:schemeClr val="dk1"/>
              </a:solidFill>
              <a:latin typeface="Arial"/>
              <a:ea typeface="Arial"/>
              <a:cs typeface="Arial"/>
              <a:sym typeface="Arial"/>
            </a:endParaRPr>
          </a:p>
          <a:p>
            <a:pPr marL="742950" marR="0" lvl="1" indent="-285750" algn="just" rtl="0">
              <a:lnSpc>
                <a:spcPct val="100000"/>
              </a:lnSpc>
              <a:spcBef>
                <a:spcPts val="1200"/>
              </a:spcBef>
              <a:spcAft>
                <a:spcPts val="0"/>
              </a:spcAft>
              <a:buClr>
                <a:srgbClr val="00B050"/>
              </a:buClr>
              <a:buSzPts val="1600"/>
              <a:buFont typeface="Noto Sans Symbols"/>
              <a:buChar char="▪"/>
            </a:pPr>
            <a:r>
              <a:rPr lang="it-IT" sz="1600" b="1" i="0" u="none" strike="noStrike" cap="none">
                <a:solidFill>
                  <a:srgbClr val="00B050"/>
                </a:solidFill>
                <a:latin typeface="Arial"/>
                <a:ea typeface="Arial"/>
                <a:cs typeface="Arial"/>
                <a:sym typeface="Arial"/>
              </a:rPr>
              <a:t>Programma di cooperazione</a:t>
            </a:r>
            <a:r>
              <a:rPr lang="it-IT" sz="1600" b="0" i="0" u="none" strike="noStrike" cap="none">
                <a:solidFill>
                  <a:srgbClr val="00B050"/>
                </a:solidFill>
                <a:latin typeface="Arial"/>
                <a:ea typeface="Arial"/>
                <a:cs typeface="Arial"/>
                <a:sym typeface="Arial"/>
              </a:rPr>
              <a:t> </a:t>
            </a:r>
            <a:endParaRPr sz="1600" b="0" i="0" u="none" strike="noStrike" cap="none">
              <a:solidFill>
                <a:srgbClr val="00B050"/>
              </a:solidFill>
              <a:latin typeface="Arial"/>
              <a:ea typeface="Arial"/>
              <a:cs typeface="Arial"/>
              <a:sym typeface="Arial"/>
            </a:endParaRPr>
          </a:p>
          <a:p>
            <a:pPr marL="742950" marR="0" lvl="1" indent="-285750" algn="just" rtl="0">
              <a:lnSpc>
                <a:spcPct val="100000"/>
              </a:lnSpc>
              <a:spcBef>
                <a:spcPts val="1200"/>
              </a:spcBef>
              <a:spcAft>
                <a:spcPts val="0"/>
              </a:spcAft>
              <a:buClr>
                <a:srgbClr val="00B050"/>
              </a:buClr>
              <a:buSzPts val="1600"/>
              <a:buFont typeface="Noto Sans Symbols"/>
              <a:buChar char="▪"/>
            </a:pPr>
            <a:r>
              <a:rPr lang="it-IT" sz="1600" b="1" i="0" u="none" strike="noStrike" cap="none">
                <a:solidFill>
                  <a:srgbClr val="00B050"/>
                </a:solidFill>
                <a:latin typeface="Arial"/>
                <a:ea typeface="Arial"/>
                <a:cs typeface="Arial"/>
                <a:sym typeface="Arial"/>
              </a:rPr>
              <a:t>Rapporto Finale di valutazione</a:t>
            </a:r>
            <a:r>
              <a:rPr lang="it-IT" sz="1600" b="0" i="0" u="none" strike="noStrike" cap="none">
                <a:solidFill>
                  <a:srgbClr val="00B050"/>
                </a:solidFill>
                <a:latin typeface="Arial"/>
                <a:ea typeface="Arial"/>
                <a:cs typeface="Arial"/>
                <a:sym typeface="Arial"/>
              </a:rPr>
              <a:t> </a:t>
            </a:r>
            <a:r>
              <a:rPr lang="it-IT" sz="1600" b="0" i="0" u="none" strike="noStrike" cap="none">
                <a:solidFill>
                  <a:srgbClr val="000000"/>
                </a:solidFill>
                <a:latin typeface="Arial"/>
                <a:ea typeface="Arial"/>
                <a:cs typeface="Arial"/>
                <a:sym typeface="Arial"/>
              </a:rPr>
              <a:t>della comunicazione, efficacia e coinvolgimento degli stakeholders del Programma Spazio Alpino 14-20 (2018).</a:t>
            </a:r>
            <a:endParaRPr sz="1600" b="0" i="0" u="none" strike="noStrike" cap="none">
              <a:solidFill>
                <a:srgbClr val="000000"/>
              </a:solidFill>
              <a:latin typeface="Arial"/>
              <a:ea typeface="Arial"/>
              <a:cs typeface="Arial"/>
              <a:sym typeface="Arial"/>
            </a:endParaRPr>
          </a:p>
          <a:p>
            <a:pPr marL="742950" marR="0" lvl="1" indent="-285750" algn="just" rtl="0">
              <a:lnSpc>
                <a:spcPct val="100000"/>
              </a:lnSpc>
              <a:spcBef>
                <a:spcPts val="1200"/>
              </a:spcBef>
              <a:spcAft>
                <a:spcPts val="0"/>
              </a:spcAft>
              <a:buClr>
                <a:srgbClr val="00B050"/>
              </a:buClr>
              <a:buSzPts val="1600"/>
              <a:buFont typeface="Noto Sans Symbols"/>
              <a:buChar char="▪"/>
            </a:pPr>
            <a:r>
              <a:rPr lang="it-IT" sz="1600" b="1" i="0" u="none" strike="noStrike" cap="none">
                <a:solidFill>
                  <a:srgbClr val="00B050"/>
                </a:solidFill>
                <a:latin typeface="Arial"/>
                <a:ea typeface="Arial"/>
                <a:cs typeface="Arial"/>
                <a:sym typeface="Arial"/>
              </a:rPr>
              <a:t>Il Rapporto finale di impatto </a:t>
            </a:r>
            <a:r>
              <a:rPr lang="it-IT" sz="1600" b="0" i="0" u="none" strike="noStrike" cap="none">
                <a:solidFill>
                  <a:srgbClr val="000000"/>
                </a:solidFill>
                <a:latin typeface="Arial"/>
                <a:ea typeface="Arial"/>
                <a:cs typeface="Arial"/>
                <a:sym typeface="Arial"/>
              </a:rPr>
              <a:t>del Programma Spazio Alpino 14-20 (2019).</a:t>
            </a:r>
            <a:endParaRPr sz="1600" b="0" i="0" u="none" strike="noStrike" cap="none">
              <a:solidFill>
                <a:srgbClr val="000000"/>
              </a:solidFill>
              <a:latin typeface="Arial"/>
              <a:ea typeface="Arial"/>
              <a:cs typeface="Arial"/>
              <a:sym typeface="Arial"/>
            </a:endParaRPr>
          </a:p>
          <a:p>
            <a:pPr marL="742950" marR="0" lvl="1" indent="-285750" algn="just" rtl="0">
              <a:lnSpc>
                <a:spcPct val="100000"/>
              </a:lnSpc>
              <a:spcBef>
                <a:spcPts val="1200"/>
              </a:spcBef>
              <a:spcAft>
                <a:spcPts val="0"/>
              </a:spcAft>
              <a:buClr>
                <a:srgbClr val="00B050"/>
              </a:buClr>
              <a:buSzPts val="1600"/>
              <a:buFont typeface="Noto Sans Symbols"/>
              <a:buChar char="▪"/>
            </a:pPr>
            <a:r>
              <a:rPr lang="it-IT" sz="1600" b="1" i="0" u="none" strike="noStrike" cap="none">
                <a:solidFill>
                  <a:srgbClr val="00B050"/>
                </a:solidFill>
                <a:latin typeface="Arial"/>
                <a:ea typeface="Arial"/>
                <a:cs typeface="Arial"/>
                <a:sym typeface="Arial"/>
              </a:rPr>
              <a:t>Le schede dei prodotti: </a:t>
            </a:r>
            <a:r>
              <a:rPr lang="it-IT" sz="1600" b="0" i="0" u="none" strike="noStrike" cap="none">
                <a:solidFill>
                  <a:schemeClr val="dk1"/>
                </a:solidFill>
                <a:latin typeface="Arial"/>
                <a:ea typeface="Arial"/>
                <a:cs typeface="Arial"/>
                <a:sym typeface="Arial"/>
              </a:rPr>
              <a:t>tool, strategie, reti</a:t>
            </a:r>
            <a:endParaRPr sz="1600" b="0" i="0" u="none" strike="noStrike" cap="none">
              <a:solidFill>
                <a:srgbClr val="000000"/>
              </a:solidFill>
              <a:latin typeface="Arial"/>
              <a:ea typeface="Arial"/>
              <a:cs typeface="Arial"/>
              <a:sym typeface="Arial"/>
            </a:endParaRPr>
          </a:p>
          <a:p>
            <a:pPr marL="742950" marR="0" lvl="1" indent="-285750" algn="just" rtl="0">
              <a:lnSpc>
                <a:spcPct val="100000"/>
              </a:lnSpc>
              <a:spcBef>
                <a:spcPts val="1200"/>
              </a:spcBef>
              <a:spcAft>
                <a:spcPts val="0"/>
              </a:spcAft>
              <a:buClr>
                <a:srgbClr val="00B050"/>
              </a:buClr>
              <a:buSzPts val="1600"/>
              <a:buFont typeface="Noto Sans Symbols"/>
              <a:buChar char="▪"/>
            </a:pPr>
            <a:r>
              <a:rPr lang="it-IT" sz="1600" b="1" i="0" u="none" strike="noStrike" cap="none">
                <a:solidFill>
                  <a:srgbClr val="00B050"/>
                </a:solidFill>
                <a:latin typeface="Arial"/>
                <a:ea typeface="Arial"/>
                <a:cs typeface="Arial"/>
                <a:sym typeface="Arial"/>
              </a:rPr>
              <a:t>Pagine web dei progetti</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86" name="Google Shape;186;p11"/>
          <p:cNvSpPr txBox="1"/>
          <p:nvPr/>
        </p:nvSpPr>
        <p:spPr>
          <a:xfrm>
            <a:off x="465508" y="4445875"/>
            <a:ext cx="7289187" cy="215930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00B050"/>
              </a:buClr>
              <a:buSzPts val="1600"/>
              <a:buFont typeface="Noto Sans Symbols"/>
              <a:buChar char="❑"/>
            </a:pPr>
            <a:r>
              <a:rPr lang="it-IT" sz="1600" b="1" i="1" u="none" strike="noStrike" cap="none">
                <a:solidFill>
                  <a:srgbClr val="00B050"/>
                </a:solidFill>
                <a:latin typeface="Arial"/>
                <a:ea typeface="Arial"/>
                <a:cs typeface="Arial"/>
                <a:sym typeface="Arial"/>
              </a:rPr>
              <a:t>Database di </a:t>
            </a:r>
            <a:r>
              <a:rPr lang="it-IT" sz="1600" b="1" i="1" u="sng" strike="noStrike" cap="none">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www.keep.eu</a:t>
            </a:r>
            <a:r>
              <a:rPr lang="it-IT" sz="1600" b="1" i="1" u="none" strike="noStrike" cap="none">
                <a:solidFill>
                  <a:srgbClr val="0070C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1200"/>
              </a:spcBef>
              <a:spcAft>
                <a:spcPts val="0"/>
              </a:spcAft>
              <a:buClr>
                <a:schemeClr val="dk1"/>
              </a:buClr>
              <a:buSzPts val="1600"/>
              <a:buFont typeface="Noto Sans Symbols"/>
              <a:buChar char="❑"/>
            </a:pPr>
            <a:r>
              <a:rPr lang="it-IT" sz="1600" b="0" i="1" u="none" strike="noStrike" cap="none">
                <a:solidFill>
                  <a:schemeClr val="dk1"/>
                </a:solidFill>
                <a:latin typeface="Arial"/>
                <a:ea typeface="Arial"/>
                <a:cs typeface="Arial"/>
                <a:sym typeface="Arial"/>
              </a:rPr>
              <a:t>Ulteriori fonti documentali</a:t>
            </a:r>
            <a:endParaRPr sz="1600" b="0" i="0" u="none" strike="noStrike" cap="none">
              <a:solidFill>
                <a:schemeClr val="dk1"/>
              </a:solidFill>
              <a:latin typeface="Arial"/>
              <a:ea typeface="Arial"/>
              <a:cs typeface="Arial"/>
              <a:sym typeface="Arial"/>
            </a:endParaRPr>
          </a:p>
          <a:p>
            <a:pPr marL="342900" marR="0" lvl="0" indent="-342900" algn="just" rtl="0">
              <a:lnSpc>
                <a:spcPct val="115000"/>
              </a:lnSpc>
              <a:spcBef>
                <a:spcPts val="1200"/>
              </a:spcBef>
              <a:spcAft>
                <a:spcPts val="0"/>
              </a:spcAft>
              <a:buClr>
                <a:srgbClr val="000000"/>
              </a:buClr>
              <a:buSzPts val="1600"/>
              <a:buFont typeface="Noto Sans Symbols"/>
              <a:buChar char="−"/>
            </a:pPr>
            <a:r>
              <a:rPr lang="it-IT" sz="1600" b="0" i="1" u="none" strike="noStrike" cap="none">
                <a:solidFill>
                  <a:srgbClr val="000000"/>
                </a:solidFill>
                <a:latin typeface="Arial"/>
                <a:ea typeface="Arial"/>
                <a:cs typeface="Arial"/>
                <a:sym typeface="Arial"/>
              </a:rPr>
              <a:t>Annual Implementation Report</a:t>
            </a:r>
            <a:r>
              <a:rPr lang="it-IT" sz="1600" b="0" i="0" u="none" strike="noStrike" cap="none">
                <a:solidFill>
                  <a:srgbClr val="000000"/>
                </a:solidFill>
                <a:latin typeface="Arial"/>
                <a:ea typeface="Arial"/>
                <a:cs typeface="Arial"/>
                <a:sym typeface="Arial"/>
              </a:rPr>
              <a:t> (2016, 2017, 2018, 2019, 2020).</a:t>
            </a:r>
            <a:endParaRPr sz="16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Noto Sans Symbols"/>
              <a:buChar char="−"/>
            </a:pPr>
            <a:r>
              <a:rPr lang="it-IT" sz="1600" b="0" i="0" u="none" strike="noStrike" cap="none">
                <a:solidFill>
                  <a:srgbClr val="000000"/>
                </a:solidFill>
                <a:latin typeface="Arial"/>
                <a:ea typeface="Arial"/>
                <a:cs typeface="Arial"/>
                <a:sym typeface="Arial"/>
              </a:rPr>
              <a:t>Rapporti finali dei progetti (18 disponibili)*</a:t>
            </a:r>
            <a:endParaRPr sz="16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Noto Sans Symbols"/>
              <a:buChar char="−"/>
            </a:pPr>
            <a:r>
              <a:rPr lang="it-IT" sz="1600" b="0" i="0" u="none" strike="noStrike" cap="none">
                <a:solidFill>
                  <a:srgbClr val="000000"/>
                </a:solidFill>
                <a:latin typeface="Arial"/>
                <a:ea typeface="Arial"/>
                <a:cs typeface="Arial"/>
                <a:sym typeface="Arial"/>
              </a:rPr>
              <a:t>Altri documenti progettuali (slides, rapporti, guide, dispositivi).</a:t>
            </a:r>
            <a:endParaRPr sz="16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100"/>
              <a:buFont typeface="Arial"/>
              <a:buNone/>
            </a:pPr>
            <a:r>
              <a:rPr lang="it-IT" sz="1100" b="0" i="0" u="none" strike="noStrike" cap="none">
                <a:solidFill>
                  <a:srgbClr val="000000"/>
                </a:solidFill>
                <a:latin typeface="Arial"/>
                <a:ea typeface="Arial"/>
                <a:cs typeface="Arial"/>
                <a:sym typeface="Arial"/>
              </a:rPr>
              <a:t>*Al 1 giugno 2021</a:t>
            </a:r>
            <a:endParaRPr sz="1100" b="0" i="0" u="none" strike="noStrike" cap="none">
              <a:solidFill>
                <a:srgbClr val="000000"/>
              </a:solidFill>
              <a:latin typeface="Arial"/>
              <a:ea typeface="Arial"/>
              <a:cs typeface="Arial"/>
              <a:sym typeface="Arial"/>
            </a:endParaRPr>
          </a:p>
        </p:txBody>
      </p:sp>
      <p:sp>
        <p:nvSpPr>
          <p:cNvPr id="187" name="Google Shape;187;p11"/>
          <p:cNvSpPr txBox="1"/>
          <p:nvPr/>
        </p:nvSpPr>
        <p:spPr>
          <a:xfrm>
            <a:off x="438464" y="1120794"/>
            <a:ext cx="348842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rgbClr val="000000"/>
                </a:solidFill>
                <a:latin typeface="Arial"/>
                <a:ea typeface="Arial"/>
                <a:cs typeface="Arial"/>
                <a:sym typeface="Arial"/>
              </a:rPr>
              <a:t>LE FONTI DOCUMENTALI</a:t>
            </a:r>
            <a:endParaRPr sz="1800" b="0" i="0" u="none" strike="noStrike" cap="none">
              <a:solidFill>
                <a:schemeClr val="dk1"/>
              </a:solidFill>
              <a:latin typeface="Arial"/>
              <a:ea typeface="Arial"/>
              <a:cs typeface="Arial"/>
              <a:sym typeface="Arial"/>
            </a:endParaRPr>
          </a:p>
        </p:txBody>
      </p:sp>
      <p:sp>
        <p:nvSpPr>
          <p:cNvPr id="188" name="Google Shape;188;p11"/>
          <p:cNvSpPr txBox="1"/>
          <p:nvPr/>
        </p:nvSpPr>
        <p:spPr>
          <a:xfrm>
            <a:off x="8423032" y="2049469"/>
            <a:ext cx="3508800" cy="287151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600"/>
              <a:buFont typeface="Arial"/>
              <a:buNone/>
            </a:pPr>
            <a:r>
              <a:rPr lang="it-IT" sz="1600" b="0" i="0" u="none" strike="noStrike" cap="none">
                <a:solidFill>
                  <a:srgbClr val="000000"/>
                </a:solidFill>
                <a:latin typeface="Arial"/>
                <a:ea typeface="Arial"/>
                <a:cs typeface="Arial"/>
                <a:sym typeface="Arial"/>
              </a:rPr>
              <a:t>Confronto con i </a:t>
            </a:r>
            <a:r>
              <a:rPr lang="it-IT" sz="1600" b="1" i="0" u="none" strike="noStrike" cap="none">
                <a:solidFill>
                  <a:srgbClr val="00B050"/>
                </a:solidFill>
                <a:latin typeface="Arial"/>
                <a:ea typeface="Arial"/>
                <a:cs typeface="Arial"/>
                <a:sym typeface="Arial"/>
              </a:rPr>
              <a:t>referenti del Programma e dei progetti: </a:t>
            </a:r>
            <a:endParaRPr sz="16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600"/>
              <a:buFont typeface="Corbel"/>
              <a:buAutoNum type="alphaLcParenR"/>
            </a:pPr>
            <a:r>
              <a:rPr lang="it-IT" sz="1600" b="0" i="0" u="none" strike="noStrike" cap="none">
                <a:solidFill>
                  <a:srgbClr val="000000"/>
                </a:solidFill>
                <a:latin typeface="Arial"/>
                <a:ea typeface="Arial"/>
                <a:cs typeface="Arial"/>
                <a:sym typeface="Arial"/>
              </a:rPr>
              <a:t>Coordinatori regionali e nazionali del Programma</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1200"/>
              </a:spcBef>
              <a:spcAft>
                <a:spcPts val="0"/>
              </a:spcAft>
              <a:buClr>
                <a:srgbClr val="000000"/>
              </a:buClr>
              <a:buSzPts val="1600"/>
              <a:buFont typeface="Corbel"/>
              <a:buAutoNum type="alphaLcParenR"/>
            </a:pPr>
            <a:r>
              <a:rPr lang="it-IT" sz="1600" b="0" i="0" u="none" strike="noStrike" cap="none">
                <a:solidFill>
                  <a:srgbClr val="000000"/>
                </a:solidFill>
                <a:latin typeface="Arial"/>
                <a:ea typeface="Arial"/>
                <a:cs typeface="Arial"/>
                <a:sym typeface="Arial"/>
              </a:rPr>
              <a:t>b) Referenti dei progetti conclusi (maggiormente promettenti sotto il profilo della capitalizzazione, come descritto nei capitoli successivi).</a:t>
            </a:r>
            <a:endParaRPr sz="1600" b="0" i="0" u="none" strike="noStrike" cap="none">
              <a:solidFill>
                <a:srgbClr val="000000"/>
              </a:solidFill>
              <a:latin typeface="Arial"/>
              <a:ea typeface="Arial"/>
              <a:cs typeface="Arial"/>
              <a:sym typeface="Arial"/>
            </a:endParaRPr>
          </a:p>
        </p:txBody>
      </p:sp>
      <p:sp>
        <p:nvSpPr>
          <p:cNvPr id="189" name="Google Shape;189;p11"/>
          <p:cNvSpPr txBox="1"/>
          <p:nvPr/>
        </p:nvSpPr>
        <p:spPr>
          <a:xfrm>
            <a:off x="8595866" y="1120794"/>
            <a:ext cx="333591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rgbClr val="000000"/>
                </a:solidFill>
                <a:latin typeface="Arial"/>
                <a:ea typeface="Arial"/>
                <a:cs typeface="Arial"/>
                <a:sym typeface="Arial"/>
              </a:rPr>
              <a:t>LE FONTI NON DOCUMENTALI</a:t>
            </a:r>
            <a:endParaRPr sz="1800" b="0" i="0" u="none" strike="noStrike" cap="none">
              <a:solidFill>
                <a:schemeClr val="dk1"/>
              </a:solidFill>
              <a:latin typeface="Arial"/>
              <a:ea typeface="Arial"/>
              <a:cs typeface="Arial"/>
              <a:sym typeface="Arial"/>
            </a:endParaRPr>
          </a:p>
        </p:txBody>
      </p:sp>
      <p:cxnSp>
        <p:nvCxnSpPr>
          <p:cNvPr id="190" name="Google Shape;190;p11"/>
          <p:cNvCxnSpPr/>
          <p:nvPr/>
        </p:nvCxnSpPr>
        <p:spPr>
          <a:xfrm>
            <a:off x="8265111" y="1204497"/>
            <a:ext cx="65243" cy="5264459"/>
          </a:xfrm>
          <a:prstGeom prst="straightConnector1">
            <a:avLst/>
          </a:prstGeom>
          <a:noFill/>
          <a:ln w="12700" cap="rnd" cmpd="sng">
            <a:solidFill>
              <a:srgbClr val="39578D"/>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94"/>
        <p:cNvGrpSpPr/>
        <p:nvPr/>
      </p:nvGrpSpPr>
      <p:grpSpPr>
        <a:xfrm>
          <a:off x="0" y="0"/>
          <a:ext cx="0" cy="0"/>
          <a:chOff x="0" y="0"/>
          <a:chExt cx="0" cy="0"/>
        </a:xfrm>
      </p:grpSpPr>
      <p:sp>
        <p:nvSpPr>
          <p:cNvPr id="195" name="Google Shape;195;p12"/>
          <p:cNvSpPr txBox="1"/>
          <p:nvPr/>
        </p:nvSpPr>
        <p:spPr>
          <a:xfrm>
            <a:off x="357270" y="623356"/>
            <a:ext cx="6097772"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1" i="0" u="none" strike="noStrike" cap="none">
                <a:solidFill>
                  <a:srgbClr val="852538"/>
                </a:solidFill>
                <a:latin typeface="Arial"/>
                <a:ea typeface="Arial"/>
                <a:cs typeface="Arial"/>
                <a:sym typeface="Arial"/>
              </a:rPr>
              <a:t>Analisi e selezione dei progetti </a:t>
            </a:r>
            <a:endParaRPr sz="2400" b="1" i="0" u="none" strike="noStrike" cap="none">
              <a:solidFill>
                <a:srgbClr val="852538"/>
              </a:solidFill>
              <a:latin typeface="Arial"/>
              <a:ea typeface="Arial"/>
              <a:cs typeface="Arial"/>
              <a:sym typeface="Arial"/>
            </a:endParaRPr>
          </a:p>
        </p:txBody>
      </p:sp>
      <p:graphicFrame>
        <p:nvGraphicFramePr>
          <p:cNvPr id="196" name="Google Shape;196;p12"/>
          <p:cNvGraphicFramePr/>
          <p:nvPr>
            <p:extLst>
              <p:ext uri="{D42A27DB-BD31-4B8C-83A1-F6EECF244321}">
                <p14:modId xmlns:p14="http://schemas.microsoft.com/office/powerpoint/2010/main" val="1086324265"/>
              </p:ext>
            </p:extLst>
          </p:nvPr>
        </p:nvGraphicFramePr>
        <p:xfrm>
          <a:off x="432715" y="1035304"/>
          <a:ext cx="11273425" cy="5130100"/>
        </p:xfrm>
        <a:graphic>
          <a:graphicData uri="http://schemas.openxmlformats.org/drawingml/2006/table">
            <a:tbl>
              <a:tblPr firstRow="1" firstCol="1" bandRow="1">
                <a:noFill/>
                <a:tableStyleId>{56810303-11A5-46B5-93A7-D0625A60C27D}</a:tableStyleId>
              </a:tblPr>
              <a:tblGrid>
                <a:gridCol w="9046275">
                  <a:extLst>
                    <a:ext uri="{9D8B030D-6E8A-4147-A177-3AD203B41FA5}">
                      <a16:colId xmlns:a16="http://schemas.microsoft.com/office/drawing/2014/main" val="20000"/>
                    </a:ext>
                  </a:extLst>
                </a:gridCol>
                <a:gridCol w="2227150">
                  <a:extLst>
                    <a:ext uri="{9D8B030D-6E8A-4147-A177-3AD203B41FA5}">
                      <a16:colId xmlns:a16="http://schemas.microsoft.com/office/drawing/2014/main" val="20001"/>
                    </a:ext>
                  </a:extLst>
                </a:gridCol>
              </a:tblGrid>
              <a:tr h="321300">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dirty="0">
                          <a:latin typeface="Corbel"/>
                          <a:ea typeface="Corbel"/>
                          <a:cs typeface="Corbel"/>
                          <a:sym typeface="Corbel"/>
                        </a:rPr>
                        <a:t>Obiettivi specifici</a:t>
                      </a:r>
                      <a:endParaRPr sz="1600" u="none" strike="noStrike" cap="none" dirty="0">
                        <a:solidFill>
                          <a:srgbClr val="000000"/>
                        </a:solidFill>
                        <a:latin typeface="Corbel"/>
                        <a:ea typeface="Corbel"/>
                        <a:cs typeface="Corbel"/>
                        <a:sym typeface="Corbel"/>
                      </a:endParaRPr>
                    </a:p>
                  </a:txBody>
                  <a:tcPr marL="51525" marR="5152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latin typeface="Corbel"/>
                          <a:ea typeface="Corbel"/>
                          <a:cs typeface="Corbel"/>
                          <a:sym typeface="Corbel"/>
                        </a:rPr>
                        <a:t>Platee di progetti</a:t>
                      </a:r>
                      <a:endParaRPr sz="1600" u="none" strike="noStrike" cap="none">
                        <a:solidFill>
                          <a:srgbClr val="000000"/>
                        </a:solidFill>
                        <a:latin typeface="Corbel"/>
                        <a:ea typeface="Corbel"/>
                        <a:cs typeface="Corbel"/>
                        <a:sym typeface="Corbel"/>
                      </a:endParaRPr>
                    </a:p>
                  </a:txBody>
                  <a:tcPr marL="51525" marR="51525" marT="0" marB="0"/>
                </a:tc>
                <a:extLst>
                  <a:ext uri="{0D108BD9-81ED-4DB2-BD59-A6C34878D82A}">
                    <a16:rowId xmlns:a16="http://schemas.microsoft.com/office/drawing/2014/main" val="10000"/>
                  </a:ext>
                </a:extLst>
              </a:tr>
              <a:tr h="677825">
                <a:tc>
                  <a:txBody>
                    <a:bodyPr/>
                    <a:lstStyle/>
                    <a:p>
                      <a:pPr marL="0" marR="0" lvl="0" indent="0" algn="just" rtl="0">
                        <a:lnSpc>
                          <a:spcPct val="115000"/>
                        </a:lnSpc>
                        <a:spcBef>
                          <a:spcPts val="0"/>
                        </a:spcBef>
                        <a:spcAft>
                          <a:spcPts val="0"/>
                        </a:spcAft>
                        <a:buClr>
                          <a:schemeClr val="lt1"/>
                        </a:buClr>
                        <a:buSzPts val="1600"/>
                        <a:buFont typeface="Gill Sans"/>
                        <a:buNone/>
                      </a:pPr>
                      <a:r>
                        <a:rPr lang="it-IT" sz="1600" u="none" strike="noStrike" cap="none" dirty="0">
                          <a:latin typeface="Corbel"/>
                          <a:ea typeface="Corbel"/>
                          <a:cs typeface="Corbel"/>
                          <a:sym typeface="Corbel"/>
                        </a:rPr>
                        <a:t>Livello di partecipazione dell’Italia al Programma</a:t>
                      </a:r>
                      <a:endParaRPr sz="1600" u="none" strike="noStrike" cap="none" dirty="0">
                        <a:latin typeface="Corbel"/>
                        <a:ea typeface="Corbel"/>
                        <a:cs typeface="Corbel"/>
                        <a:sym typeface="Corbel"/>
                      </a:endParaRPr>
                    </a:p>
                  </a:txBody>
                  <a:tcPr marL="51525" marR="5152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dirty="0">
                          <a:latin typeface="Corbel"/>
                          <a:ea typeface="Corbel"/>
                          <a:cs typeface="Corbel"/>
                          <a:sym typeface="Corbel"/>
                        </a:rPr>
                        <a:t>64 progetti</a:t>
                      </a:r>
                      <a:endParaRPr sz="1600" u="none" strike="noStrike" cap="none" dirty="0">
                        <a:solidFill>
                          <a:srgbClr val="000000"/>
                        </a:solidFill>
                        <a:latin typeface="Corbel"/>
                        <a:ea typeface="Corbel"/>
                        <a:cs typeface="Corbel"/>
                        <a:sym typeface="Corbel"/>
                      </a:endParaRPr>
                    </a:p>
                  </a:txBody>
                  <a:tcPr marL="51525" marR="51525" marT="0" marB="0" anchor="ctr"/>
                </a:tc>
                <a:extLst>
                  <a:ext uri="{0D108BD9-81ED-4DB2-BD59-A6C34878D82A}">
                    <a16:rowId xmlns:a16="http://schemas.microsoft.com/office/drawing/2014/main" val="10001"/>
                  </a:ext>
                </a:extLst>
              </a:tr>
              <a:tr h="2785475">
                <a:tc>
                  <a:txBody>
                    <a:bodyPr/>
                    <a:lstStyle/>
                    <a:p>
                      <a:pPr marL="0" marR="0" lvl="0" indent="0" algn="just" rtl="0">
                        <a:lnSpc>
                          <a:spcPct val="115000"/>
                        </a:lnSpc>
                        <a:spcBef>
                          <a:spcPts val="0"/>
                        </a:spcBef>
                        <a:spcAft>
                          <a:spcPts val="0"/>
                        </a:spcAft>
                        <a:buClr>
                          <a:schemeClr val="dk1"/>
                        </a:buClr>
                        <a:buSzPts val="1600"/>
                        <a:buFont typeface="Gill Sans"/>
                        <a:buNone/>
                      </a:pPr>
                      <a:endParaRPr sz="1600" u="none" strike="noStrike" cap="none" dirty="0">
                        <a:latin typeface="Corbel"/>
                        <a:ea typeface="Corbel"/>
                        <a:cs typeface="Corbel"/>
                        <a:sym typeface="Corbel"/>
                      </a:endParaRPr>
                    </a:p>
                    <a:p>
                      <a:pPr marL="0" marR="0" lvl="0" indent="0" algn="just" rtl="0">
                        <a:lnSpc>
                          <a:spcPct val="115000"/>
                        </a:lnSpc>
                        <a:spcBef>
                          <a:spcPts val="0"/>
                        </a:spcBef>
                        <a:spcAft>
                          <a:spcPts val="0"/>
                        </a:spcAft>
                        <a:buClr>
                          <a:schemeClr val="lt1"/>
                        </a:buClr>
                        <a:buSzPts val="1600"/>
                        <a:buFont typeface="Gill Sans"/>
                        <a:buNone/>
                      </a:pPr>
                      <a:r>
                        <a:rPr lang="it-IT" sz="1600" u="none" strike="noStrike" cap="none" dirty="0">
                          <a:latin typeface="Corbel"/>
                          <a:ea typeface="Corbel"/>
                          <a:cs typeface="Corbel"/>
                          <a:sym typeface="Corbel"/>
                        </a:rPr>
                        <a:t>Riscontri del recepimento diretto dei risultati dei progetti nelle politiche di settore regionali </a:t>
                      </a:r>
                      <a:endParaRPr sz="1400" u="none" strike="noStrike" cap="none" dirty="0"/>
                    </a:p>
                    <a:p>
                      <a:pPr marL="342900" marR="0" lvl="0" indent="-241300" algn="just" rtl="0">
                        <a:lnSpc>
                          <a:spcPct val="115000"/>
                        </a:lnSpc>
                        <a:spcBef>
                          <a:spcPts val="0"/>
                        </a:spcBef>
                        <a:spcAft>
                          <a:spcPts val="0"/>
                        </a:spcAft>
                        <a:buClr>
                          <a:schemeClr val="dk1"/>
                        </a:buClr>
                        <a:buSzPts val="1600"/>
                        <a:buFont typeface="Gill Sans"/>
                        <a:buNone/>
                      </a:pPr>
                      <a:endParaRPr sz="1600" u="none" strike="noStrike" cap="none" dirty="0">
                        <a:latin typeface="Corbel"/>
                        <a:ea typeface="Corbel"/>
                        <a:cs typeface="Corbel"/>
                        <a:sym typeface="Corbel"/>
                      </a:endParaRPr>
                    </a:p>
                    <a:p>
                      <a:pPr marL="0" marR="0" lvl="0" indent="0" algn="just" rtl="0">
                        <a:lnSpc>
                          <a:spcPct val="115000"/>
                        </a:lnSpc>
                        <a:spcBef>
                          <a:spcPts val="0"/>
                        </a:spcBef>
                        <a:spcAft>
                          <a:spcPts val="0"/>
                        </a:spcAft>
                        <a:buClr>
                          <a:schemeClr val="lt1"/>
                        </a:buClr>
                        <a:buSzPts val="1600"/>
                        <a:buFont typeface="Gill Sans"/>
                        <a:buNone/>
                      </a:pPr>
                      <a:r>
                        <a:rPr lang="it-IT" sz="1600" u="none" strike="noStrike" cap="none" dirty="0">
                          <a:latin typeface="Corbel"/>
                          <a:ea typeface="Corbel"/>
                          <a:cs typeface="Corbel"/>
                          <a:sym typeface="Corbel"/>
                        </a:rPr>
                        <a:t>Esempi concreti di cambiamenti nella definizione o articolazione di politiche regionali dovuti al Programma</a:t>
                      </a:r>
                      <a:endParaRPr sz="1600" u="none" strike="noStrike" cap="none" dirty="0">
                        <a:latin typeface="Corbel"/>
                        <a:ea typeface="Corbel"/>
                        <a:cs typeface="Corbel"/>
                        <a:sym typeface="Corbel"/>
                      </a:endParaRPr>
                    </a:p>
                    <a:p>
                      <a:pPr marL="342900" marR="0" lvl="0" indent="-241300" algn="just" rtl="0">
                        <a:lnSpc>
                          <a:spcPct val="115000"/>
                        </a:lnSpc>
                        <a:spcBef>
                          <a:spcPts val="0"/>
                        </a:spcBef>
                        <a:spcAft>
                          <a:spcPts val="0"/>
                        </a:spcAft>
                        <a:buClr>
                          <a:schemeClr val="dk1"/>
                        </a:buClr>
                        <a:buSzPts val="1600"/>
                        <a:buFont typeface="Gill Sans"/>
                        <a:buNone/>
                      </a:pPr>
                      <a:endParaRPr sz="1600" u="none" strike="noStrike" cap="none" dirty="0">
                        <a:latin typeface="Corbel"/>
                        <a:ea typeface="Corbel"/>
                        <a:cs typeface="Corbel"/>
                        <a:sym typeface="Corbel"/>
                      </a:endParaRPr>
                    </a:p>
                    <a:p>
                      <a:pPr marL="0" marR="0" lvl="0" indent="0" algn="just" rtl="0">
                        <a:lnSpc>
                          <a:spcPct val="115000"/>
                        </a:lnSpc>
                        <a:spcBef>
                          <a:spcPts val="0"/>
                        </a:spcBef>
                        <a:spcAft>
                          <a:spcPts val="0"/>
                        </a:spcAft>
                        <a:buClr>
                          <a:schemeClr val="lt1"/>
                        </a:buClr>
                        <a:buSzPts val="1600"/>
                        <a:buFont typeface="Gill Sans"/>
                        <a:buNone/>
                      </a:pPr>
                      <a:r>
                        <a:rPr lang="it-IT" sz="1600" u="none" strike="noStrike" cap="none" dirty="0">
                          <a:latin typeface="Corbel"/>
                          <a:ea typeface="Corbel"/>
                          <a:cs typeface="Corbel"/>
                          <a:sym typeface="Corbel"/>
                        </a:rPr>
                        <a:t>Esempi concreti di come il cambiamento nelle politiche di cui al punto precedente si sia poi trasferito effettivamente sulle politiche territoriali</a:t>
                      </a:r>
                      <a:endParaRPr sz="1600" u="none" strike="noStrike" cap="none" dirty="0">
                        <a:latin typeface="Corbel"/>
                        <a:ea typeface="Corbel"/>
                        <a:cs typeface="Corbel"/>
                        <a:sym typeface="Corbel"/>
                      </a:endParaRPr>
                    </a:p>
                    <a:p>
                      <a:pPr marL="457200" marR="0" lvl="0" indent="0" algn="just" rtl="0">
                        <a:lnSpc>
                          <a:spcPct val="115000"/>
                        </a:lnSpc>
                        <a:spcBef>
                          <a:spcPts val="0"/>
                        </a:spcBef>
                        <a:spcAft>
                          <a:spcPts val="0"/>
                        </a:spcAft>
                        <a:buClr>
                          <a:srgbClr val="000000"/>
                        </a:buClr>
                        <a:buSzPts val="1600"/>
                        <a:buFont typeface="Arial"/>
                        <a:buNone/>
                      </a:pPr>
                      <a:r>
                        <a:rPr lang="it-IT" sz="1600" u="none" strike="noStrike" cap="none" dirty="0">
                          <a:latin typeface="Corbel"/>
                          <a:ea typeface="Corbel"/>
                          <a:cs typeface="Corbel"/>
                          <a:sym typeface="Corbel"/>
                        </a:rPr>
                        <a:t> </a:t>
                      </a:r>
                      <a:endParaRPr sz="1600" u="none" strike="noStrike" cap="none" dirty="0">
                        <a:solidFill>
                          <a:srgbClr val="000000"/>
                        </a:solidFill>
                        <a:latin typeface="Corbel"/>
                        <a:ea typeface="Corbel"/>
                        <a:cs typeface="Corbel"/>
                        <a:sym typeface="Corbel"/>
                      </a:endParaRPr>
                    </a:p>
                  </a:txBody>
                  <a:tcPr marL="51525" marR="5152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latin typeface="Corbel"/>
                          <a:ea typeface="Corbel"/>
                          <a:cs typeface="Corbel"/>
                          <a:sym typeface="Corbel"/>
                        </a:rPr>
                        <a:t>49 progetti conclusi*</a:t>
                      </a:r>
                      <a:endParaRPr sz="1600" u="none" strike="noStrike" cap="none">
                        <a:latin typeface="Corbel"/>
                        <a:ea typeface="Corbel"/>
                        <a:cs typeface="Corbel"/>
                        <a:sym typeface="Corbel"/>
                      </a:endParaRPr>
                    </a:p>
                    <a:p>
                      <a:pPr marL="0" marR="0" lvl="0" indent="0" algn="ctr" rtl="0">
                        <a:lnSpc>
                          <a:spcPct val="115000"/>
                        </a:lnSpc>
                        <a:spcBef>
                          <a:spcPts val="0"/>
                        </a:spcBef>
                        <a:spcAft>
                          <a:spcPts val="0"/>
                        </a:spcAft>
                        <a:buClr>
                          <a:srgbClr val="000000"/>
                        </a:buClr>
                        <a:buSzPts val="1600"/>
                        <a:buFont typeface="Arial"/>
                        <a:buNone/>
                      </a:pPr>
                      <a:endParaRPr sz="1600" u="none" strike="noStrike" cap="none">
                        <a:latin typeface="Corbel"/>
                        <a:ea typeface="Corbel"/>
                        <a:cs typeface="Corbel"/>
                        <a:sym typeface="Corbel"/>
                      </a:endParaRPr>
                    </a:p>
                    <a:p>
                      <a:pPr marL="0" marR="0" lvl="0" indent="0" algn="ctr" rtl="0">
                        <a:lnSpc>
                          <a:spcPct val="115000"/>
                        </a:lnSpc>
                        <a:spcBef>
                          <a:spcPts val="0"/>
                        </a:spcBef>
                        <a:spcAft>
                          <a:spcPts val="0"/>
                        </a:spcAft>
                        <a:buClr>
                          <a:srgbClr val="000000"/>
                        </a:buClr>
                        <a:buSzPts val="1600"/>
                        <a:buFont typeface="Arial"/>
                        <a:buNone/>
                      </a:pPr>
                      <a:r>
                        <a:rPr lang="it-IT" sz="1600" u="none" strike="noStrike" cap="none">
                          <a:latin typeface="Corbel"/>
                          <a:ea typeface="Corbel"/>
                          <a:cs typeface="Corbel"/>
                          <a:sym typeface="Corbel"/>
                        </a:rPr>
                        <a:t>38  progetti con output</a:t>
                      </a:r>
                      <a:endParaRPr sz="1600" u="none" strike="noStrike" cap="none">
                        <a:latin typeface="Corbel"/>
                        <a:ea typeface="Corbel"/>
                        <a:cs typeface="Corbel"/>
                        <a:sym typeface="Corbel"/>
                      </a:endParaRPr>
                    </a:p>
                    <a:p>
                      <a:pPr marL="0" marR="0" lvl="0" indent="0" algn="ctr" rtl="0">
                        <a:lnSpc>
                          <a:spcPct val="115000"/>
                        </a:lnSpc>
                        <a:spcBef>
                          <a:spcPts val="0"/>
                        </a:spcBef>
                        <a:spcAft>
                          <a:spcPts val="0"/>
                        </a:spcAft>
                        <a:buClr>
                          <a:srgbClr val="000000"/>
                        </a:buClr>
                        <a:buSzPts val="1600"/>
                        <a:buFont typeface="Arial"/>
                        <a:buNone/>
                      </a:pPr>
                      <a:endParaRPr sz="1600" u="none" strike="noStrike" cap="none">
                        <a:latin typeface="Corbel"/>
                        <a:ea typeface="Corbel"/>
                        <a:cs typeface="Corbel"/>
                        <a:sym typeface="Corbel"/>
                      </a:endParaRPr>
                    </a:p>
                    <a:p>
                      <a:pPr marL="0" marR="0" lvl="0" indent="0" algn="ctr" rtl="0">
                        <a:lnSpc>
                          <a:spcPct val="115000"/>
                        </a:lnSpc>
                        <a:spcBef>
                          <a:spcPts val="0"/>
                        </a:spcBef>
                        <a:spcAft>
                          <a:spcPts val="0"/>
                        </a:spcAft>
                        <a:buClr>
                          <a:srgbClr val="000000"/>
                        </a:buClr>
                        <a:buSzPts val="1600"/>
                        <a:buFont typeface="Arial"/>
                        <a:buNone/>
                      </a:pPr>
                      <a:r>
                        <a:rPr lang="it-IT" sz="1600" u="none" strike="noStrike" cap="none">
                          <a:latin typeface="Corbel"/>
                          <a:ea typeface="Corbel"/>
                          <a:cs typeface="Corbel"/>
                          <a:sym typeface="Corbel"/>
                        </a:rPr>
                        <a:t>12 progetti (approfondimento sulla capitalizzazione “forte”)</a:t>
                      </a:r>
                      <a:endParaRPr sz="1600" u="none" strike="noStrike" cap="none">
                        <a:solidFill>
                          <a:srgbClr val="000000"/>
                        </a:solidFill>
                        <a:latin typeface="Corbel"/>
                        <a:ea typeface="Corbel"/>
                        <a:cs typeface="Corbel"/>
                        <a:sym typeface="Corbel"/>
                      </a:endParaRPr>
                    </a:p>
                  </a:txBody>
                  <a:tcPr marL="51525" marR="51525" marT="0" marB="0" anchor="ctr">
                    <a:solidFill>
                      <a:srgbClr val="CFCACC"/>
                    </a:solidFill>
                  </a:tcPr>
                </a:tc>
                <a:extLst>
                  <a:ext uri="{0D108BD9-81ED-4DB2-BD59-A6C34878D82A}">
                    <a16:rowId xmlns:a16="http://schemas.microsoft.com/office/drawing/2014/main" val="10002"/>
                  </a:ext>
                </a:extLst>
              </a:tr>
              <a:tr h="1345500">
                <a:tc>
                  <a:txBody>
                    <a:bodyPr/>
                    <a:lstStyle/>
                    <a:p>
                      <a:pPr marL="0" marR="0" lvl="0" indent="0" algn="just" rtl="0">
                        <a:lnSpc>
                          <a:spcPct val="115000"/>
                        </a:lnSpc>
                        <a:spcBef>
                          <a:spcPts val="0"/>
                        </a:spcBef>
                        <a:spcAft>
                          <a:spcPts val="0"/>
                        </a:spcAft>
                        <a:buClr>
                          <a:schemeClr val="lt1"/>
                        </a:buClr>
                        <a:buSzPts val="1600"/>
                        <a:buFont typeface="Gill Sans"/>
                        <a:buNone/>
                      </a:pPr>
                      <a:r>
                        <a:rPr lang="it-IT" sz="1600" u="none" strike="noStrike" cap="none" dirty="0">
                          <a:latin typeface="Corbel"/>
                          <a:ea typeface="Corbel"/>
                          <a:cs typeface="Corbel"/>
                          <a:sym typeface="Corbel"/>
                        </a:rPr>
                        <a:t>Principali fattori di successo e di fallimento nel raggiungimento degli obiettivi del Programma</a:t>
                      </a:r>
                      <a:endParaRPr sz="1400" u="none" strike="noStrike" cap="none" dirty="0"/>
                    </a:p>
                    <a:p>
                      <a:pPr marL="0" marR="0" lvl="0" indent="0" algn="just" rtl="0">
                        <a:lnSpc>
                          <a:spcPct val="115000"/>
                        </a:lnSpc>
                        <a:spcBef>
                          <a:spcPts val="0"/>
                        </a:spcBef>
                        <a:spcAft>
                          <a:spcPts val="0"/>
                        </a:spcAft>
                        <a:buClr>
                          <a:schemeClr val="lt1"/>
                        </a:buClr>
                        <a:buSzPts val="1600"/>
                        <a:buFont typeface="Gill Sans"/>
                        <a:buNone/>
                      </a:pPr>
                      <a:r>
                        <a:rPr lang="it-IT" sz="1600" u="none" strike="noStrike" cap="none" dirty="0">
                          <a:latin typeface="Corbel"/>
                          <a:ea typeface="Corbel"/>
                          <a:cs typeface="Corbel"/>
                          <a:sym typeface="Corbel"/>
                        </a:rPr>
                        <a:t>Interventi a livello di programma/progetto/di governance e di strumenti di raccordo a livello regionale da porre in essere per mitigare i fattori di fallimento</a:t>
                      </a:r>
                      <a:endParaRPr sz="1600" u="none" strike="noStrike" cap="none" dirty="0">
                        <a:latin typeface="Corbel"/>
                        <a:ea typeface="Corbel"/>
                        <a:cs typeface="Corbel"/>
                        <a:sym typeface="Corbel"/>
                      </a:endParaRPr>
                    </a:p>
                    <a:p>
                      <a:pPr marL="0" marR="0" lvl="0" indent="0" algn="just" rtl="0">
                        <a:lnSpc>
                          <a:spcPct val="115000"/>
                        </a:lnSpc>
                        <a:spcBef>
                          <a:spcPts val="0"/>
                        </a:spcBef>
                        <a:spcAft>
                          <a:spcPts val="0"/>
                        </a:spcAft>
                        <a:buClr>
                          <a:srgbClr val="000000"/>
                        </a:buClr>
                        <a:buSzPts val="1600"/>
                        <a:buFont typeface="Arial"/>
                        <a:buNone/>
                      </a:pPr>
                      <a:r>
                        <a:rPr lang="it-IT" sz="1600" u="none" strike="noStrike" cap="none" dirty="0">
                          <a:latin typeface="Corbel"/>
                          <a:ea typeface="Corbel"/>
                          <a:cs typeface="Corbel"/>
                          <a:sym typeface="Corbel"/>
                        </a:rPr>
                        <a:t> </a:t>
                      </a:r>
                      <a:endParaRPr sz="1600" u="none" strike="noStrike" cap="none" dirty="0">
                        <a:solidFill>
                          <a:srgbClr val="000000"/>
                        </a:solidFill>
                        <a:latin typeface="Corbel"/>
                        <a:ea typeface="Corbel"/>
                        <a:cs typeface="Corbel"/>
                        <a:sym typeface="Corbel"/>
                      </a:endParaRPr>
                    </a:p>
                  </a:txBody>
                  <a:tcPr marL="51525" marR="51525" marT="0" marB="0"/>
                </a:tc>
                <a:tc>
                  <a:txBody>
                    <a:bodyPr/>
                    <a:lstStyle/>
                    <a:p>
                      <a:pPr marL="0" marR="0" lvl="0" indent="0" algn="ctr" rtl="0">
                        <a:lnSpc>
                          <a:spcPct val="115000"/>
                        </a:lnSpc>
                        <a:spcBef>
                          <a:spcPts val="0"/>
                        </a:spcBef>
                        <a:spcAft>
                          <a:spcPts val="0"/>
                        </a:spcAft>
                        <a:buClr>
                          <a:schemeClr val="dk1"/>
                        </a:buClr>
                        <a:buSzPts val="1600"/>
                        <a:buFont typeface="Gill Sans"/>
                        <a:buNone/>
                      </a:pPr>
                      <a:r>
                        <a:rPr lang="it-IT" sz="1600" u="none" strike="noStrike" cap="none" dirty="0">
                          <a:latin typeface="Corbel"/>
                          <a:ea typeface="Corbel"/>
                          <a:cs typeface="Corbel"/>
                          <a:sym typeface="Corbel"/>
                        </a:rPr>
                        <a:t>49  progetti</a:t>
                      </a:r>
                      <a:endParaRPr sz="1600" u="none" strike="noStrike" cap="none" dirty="0">
                        <a:solidFill>
                          <a:srgbClr val="000000"/>
                        </a:solidFill>
                        <a:latin typeface="Corbel"/>
                        <a:ea typeface="Corbel"/>
                        <a:cs typeface="Corbel"/>
                        <a:sym typeface="Corbel"/>
                      </a:endParaRPr>
                    </a:p>
                  </a:txBody>
                  <a:tcPr marL="51525" marR="51525" marT="0" marB="0" anchor="ctr"/>
                </a:tc>
                <a:extLst>
                  <a:ext uri="{0D108BD9-81ED-4DB2-BD59-A6C34878D82A}">
                    <a16:rowId xmlns:a16="http://schemas.microsoft.com/office/drawing/2014/main" val="10003"/>
                  </a:ext>
                </a:extLst>
              </a:tr>
            </a:tbl>
          </a:graphicData>
        </a:graphic>
      </p:graphicFrame>
      <p:sp>
        <p:nvSpPr>
          <p:cNvPr id="197" name="Google Shape;197;p12"/>
          <p:cNvSpPr txBox="1"/>
          <p:nvPr/>
        </p:nvSpPr>
        <p:spPr>
          <a:xfrm>
            <a:off x="770150" y="6381250"/>
            <a:ext cx="209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a:latin typeface="Gill Sans"/>
                <a:ea typeface="Gill Sans"/>
                <a:cs typeface="Gill Sans"/>
                <a:sym typeface="Gill Sans"/>
              </a:rPr>
              <a:t> *Al 1° novembre 2021</a:t>
            </a:r>
            <a:endParaRPr>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01"/>
        <p:cNvGrpSpPr/>
        <p:nvPr/>
      </p:nvGrpSpPr>
      <p:grpSpPr>
        <a:xfrm>
          <a:off x="0" y="0"/>
          <a:ext cx="0" cy="0"/>
          <a:chOff x="0" y="0"/>
          <a:chExt cx="0" cy="0"/>
        </a:xfrm>
      </p:grpSpPr>
      <p:sp>
        <p:nvSpPr>
          <p:cNvPr id="202" name="Google Shape;202;p13"/>
          <p:cNvSpPr txBox="1"/>
          <p:nvPr/>
        </p:nvSpPr>
        <p:spPr>
          <a:xfrm>
            <a:off x="218983" y="632527"/>
            <a:ext cx="11754033"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dirty="0">
                <a:solidFill>
                  <a:srgbClr val="852538"/>
                </a:solidFill>
                <a:latin typeface="Arial"/>
                <a:ea typeface="Arial"/>
                <a:cs typeface="Arial"/>
                <a:sym typeface="Arial"/>
              </a:rPr>
              <a:t>ANALISI DELLA PARTECIPAZIONE E DEL POSIZIONAMENTO DEGLI ATTORI ITALIANI AL PROGRAMMA</a:t>
            </a:r>
            <a:endParaRPr sz="1800" b="1" i="0" u="none" strike="noStrike" cap="none" dirty="0">
              <a:solidFill>
                <a:srgbClr val="852538"/>
              </a:solidFill>
              <a:latin typeface="Arial"/>
              <a:ea typeface="Arial"/>
              <a:cs typeface="Arial"/>
              <a:sym typeface="Arial"/>
            </a:endParaRPr>
          </a:p>
        </p:txBody>
      </p:sp>
      <p:graphicFrame>
        <p:nvGraphicFramePr>
          <p:cNvPr id="7" name="Oggetto 6">
            <a:extLst>
              <a:ext uri="{FF2B5EF4-FFF2-40B4-BE49-F238E27FC236}">
                <a16:creationId xmlns:a16="http://schemas.microsoft.com/office/drawing/2014/main" id="{5019466C-3886-304F-814D-19E65ED0A64F}"/>
              </a:ext>
            </a:extLst>
          </p:cNvPr>
          <p:cNvGraphicFramePr>
            <a:graphicFrameLocks noChangeAspect="1"/>
          </p:cNvGraphicFramePr>
          <p:nvPr>
            <p:extLst>
              <p:ext uri="{D42A27DB-BD31-4B8C-83A1-F6EECF244321}">
                <p14:modId xmlns:p14="http://schemas.microsoft.com/office/powerpoint/2010/main" val="3964323956"/>
              </p:ext>
            </p:extLst>
          </p:nvPr>
        </p:nvGraphicFramePr>
        <p:xfrm>
          <a:off x="1338263" y="1186656"/>
          <a:ext cx="5189537" cy="5518855"/>
        </p:xfrm>
        <a:graphic>
          <a:graphicData uri="http://schemas.openxmlformats.org/presentationml/2006/ole">
            <mc:AlternateContent xmlns:mc="http://schemas.openxmlformats.org/markup-compatibility/2006">
              <mc:Choice xmlns:v="urn:schemas-microsoft-com:vml" Requires="v">
                <p:oleObj name="Documento" r:id="rId3" imgW="6159500" imgH="5232400" progId="Word.Document.12">
                  <p:embed/>
                </p:oleObj>
              </mc:Choice>
              <mc:Fallback>
                <p:oleObj name="Documento" r:id="rId3" imgW="6159500" imgH="5232400" progId="Word.Document.12">
                  <p:embed/>
                  <p:pic>
                    <p:nvPicPr>
                      <p:cNvPr id="7" name="Oggetto 6">
                        <a:extLst>
                          <a:ext uri="{FF2B5EF4-FFF2-40B4-BE49-F238E27FC236}">
                            <a16:creationId xmlns:a16="http://schemas.microsoft.com/office/drawing/2014/main" id="{5019466C-3886-304F-814D-19E65ED0A64F}"/>
                          </a:ext>
                        </a:extLst>
                      </p:cNvPr>
                      <p:cNvPicPr/>
                      <p:nvPr/>
                    </p:nvPicPr>
                    <p:blipFill>
                      <a:blip r:embed="rId4"/>
                      <a:stretch>
                        <a:fillRect/>
                      </a:stretch>
                    </p:blipFill>
                    <p:spPr>
                      <a:xfrm>
                        <a:off x="1338263" y="1186656"/>
                        <a:ext cx="5189537" cy="5518855"/>
                      </a:xfrm>
                      <a:prstGeom prst="rect">
                        <a:avLst/>
                      </a:prstGeom>
                    </p:spPr>
                  </p:pic>
                </p:oleObj>
              </mc:Fallback>
            </mc:AlternateContent>
          </a:graphicData>
        </a:graphic>
      </p:graphicFrame>
      <p:graphicFrame>
        <p:nvGraphicFramePr>
          <p:cNvPr id="14" name="Oggetto 13">
            <a:extLst>
              <a:ext uri="{FF2B5EF4-FFF2-40B4-BE49-F238E27FC236}">
                <a16:creationId xmlns:a16="http://schemas.microsoft.com/office/drawing/2014/main" id="{F9C58784-A28E-C24C-BE01-BDCAE3D3DA1E}"/>
              </a:ext>
            </a:extLst>
          </p:cNvPr>
          <p:cNvGraphicFramePr>
            <a:graphicFrameLocks noChangeAspect="1"/>
          </p:cNvGraphicFramePr>
          <p:nvPr>
            <p:extLst>
              <p:ext uri="{D42A27DB-BD31-4B8C-83A1-F6EECF244321}">
                <p14:modId xmlns:p14="http://schemas.microsoft.com/office/powerpoint/2010/main" val="879227544"/>
              </p:ext>
            </p:extLst>
          </p:nvPr>
        </p:nvGraphicFramePr>
        <p:xfrm>
          <a:off x="6938558" y="1186656"/>
          <a:ext cx="4702579" cy="5671344"/>
        </p:xfrm>
        <a:graphic>
          <a:graphicData uri="http://schemas.openxmlformats.org/presentationml/2006/ole">
            <mc:AlternateContent xmlns:mc="http://schemas.openxmlformats.org/markup-compatibility/2006">
              <mc:Choice xmlns:v="urn:schemas-microsoft-com:vml" Requires="v">
                <p:oleObj name="Documento" r:id="rId5" imgW="6159500" imgH="7429500" progId="Word.Document.12">
                  <p:embed/>
                </p:oleObj>
              </mc:Choice>
              <mc:Fallback>
                <p:oleObj name="Documento" r:id="rId5" imgW="6159500" imgH="7429500" progId="Word.Document.12">
                  <p:embed/>
                  <p:pic>
                    <p:nvPicPr>
                      <p:cNvPr id="14" name="Oggetto 13">
                        <a:extLst>
                          <a:ext uri="{FF2B5EF4-FFF2-40B4-BE49-F238E27FC236}">
                            <a16:creationId xmlns:a16="http://schemas.microsoft.com/office/drawing/2014/main" id="{F9C58784-A28E-C24C-BE01-BDCAE3D3DA1E}"/>
                          </a:ext>
                        </a:extLst>
                      </p:cNvPr>
                      <p:cNvPicPr/>
                      <p:nvPr/>
                    </p:nvPicPr>
                    <p:blipFill>
                      <a:blip r:embed="rId6"/>
                      <a:stretch>
                        <a:fillRect/>
                      </a:stretch>
                    </p:blipFill>
                    <p:spPr>
                      <a:xfrm>
                        <a:off x="6938558" y="1186656"/>
                        <a:ext cx="4702579" cy="5671344"/>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209"/>
        <p:cNvGrpSpPr/>
        <p:nvPr/>
      </p:nvGrpSpPr>
      <p:grpSpPr>
        <a:xfrm>
          <a:off x="0" y="0"/>
          <a:ext cx="0" cy="0"/>
          <a:chOff x="0" y="0"/>
          <a:chExt cx="0" cy="0"/>
        </a:xfrm>
      </p:grpSpPr>
      <p:sp>
        <p:nvSpPr>
          <p:cNvPr id="210" name="Google Shape;210;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11" name="Google Shape;211;p14"/>
          <p:cNvSpPr/>
          <p:nvPr/>
        </p:nvSpPr>
        <p:spPr>
          <a:xfrm>
            <a:off x="446534" y="455422"/>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4"/>
          <p:cNvSpPr/>
          <p:nvPr/>
        </p:nvSpPr>
        <p:spPr>
          <a:xfrm>
            <a:off x="4244341"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4"/>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4"/>
          <p:cNvSpPr/>
          <p:nvPr/>
        </p:nvSpPr>
        <p:spPr>
          <a:xfrm>
            <a:off x="446533" y="5873675"/>
            <a:ext cx="11296733" cy="51689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15" name="Google Shape;215;p14"/>
          <p:cNvGraphicFramePr/>
          <p:nvPr/>
        </p:nvGraphicFramePr>
        <p:xfrm>
          <a:off x="446532" y="599724"/>
          <a:ext cx="11292143" cy="5200321"/>
        </p:xfrm>
        <a:graphic>
          <a:graphicData uri="http://schemas.openxmlformats.org/drawingml/2006/chart">
            <c:chart xmlns:c="http://schemas.openxmlformats.org/drawingml/2006/chart" xmlns:r="http://schemas.openxmlformats.org/officeDocument/2006/relationships" r:id="rId3"/>
          </a:graphicData>
        </a:graphic>
      </p:graphicFrame>
      <p:sp>
        <p:nvSpPr>
          <p:cNvPr id="216" name="Google Shape;216;p14"/>
          <p:cNvSpPr txBox="1"/>
          <p:nvPr/>
        </p:nvSpPr>
        <p:spPr>
          <a:xfrm>
            <a:off x="518642" y="5941729"/>
            <a:ext cx="1088028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a:solidFill>
                  <a:schemeClr val="lt1"/>
                </a:solidFill>
                <a:latin typeface="Calibri"/>
                <a:ea typeface="Calibri"/>
                <a:cs typeface="Calibri"/>
                <a:sym typeface="Calibri"/>
              </a:rPr>
              <a:t>Partecipazione dei principali Enti Regionali/Lander/Cantoni al Programma Spazio Alpino 2014-2020</a:t>
            </a:r>
            <a:endParaRPr sz="1800" b="1"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20"/>
        <p:cNvGrpSpPr/>
        <p:nvPr/>
      </p:nvGrpSpPr>
      <p:grpSpPr>
        <a:xfrm>
          <a:off x="0" y="0"/>
          <a:ext cx="0" cy="0"/>
          <a:chOff x="0" y="0"/>
          <a:chExt cx="0" cy="0"/>
        </a:xfrm>
      </p:grpSpPr>
      <p:pic>
        <p:nvPicPr>
          <p:cNvPr id="221" name="Google Shape;221;p15"/>
          <p:cNvPicPr preferRelativeResize="0"/>
          <p:nvPr/>
        </p:nvPicPr>
        <p:blipFill rotWithShape="1">
          <a:blip r:embed="rId3">
            <a:alphaModFix/>
          </a:blip>
          <a:srcRect l="4102" t="5632" r="3852" b="35330"/>
          <a:stretch/>
        </p:blipFill>
        <p:spPr>
          <a:xfrm>
            <a:off x="941537" y="913394"/>
            <a:ext cx="11086782" cy="5031212"/>
          </a:xfrm>
          <a:prstGeom prst="rect">
            <a:avLst/>
          </a:prstGeom>
          <a:noFill/>
          <a:ln>
            <a:noFill/>
          </a:ln>
        </p:spPr>
      </p:pic>
      <p:pic>
        <p:nvPicPr>
          <p:cNvPr id="222" name="Google Shape;222;p15"/>
          <p:cNvPicPr preferRelativeResize="0"/>
          <p:nvPr/>
        </p:nvPicPr>
        <p:blipFill rotWithShape="1">
          <a:blip r:embed="rId3">
            <a:alphaModFix/>
          </a:blip>
          <a:srcRect l="65443" t="67422" r="3854" b="6087"/>
          <a:stretch/>
        </p:blipFill>
        <p:spPr>
          <a:xfrm>
            <a:off x="587829" y="4542747"/>
            <a:ext cx="3416066" cy="2101628"/>
          </a:xfrm>
          <a:prstGeom prst="rect">
            <a:avLst/>
          </a:prstGeom>
          <a:noFill/>
          <a:ln>
            <a:noFill/>
          </a:ln>
        </p:spPr>
      </p:pic>
      <p:pic>
        <p:nvPicPr>
          <p:cNvPr id="223" name="Google Shape;223;p15"/>
          <p:cNvPicPr preferRelativeResize="0"/>
          <p:nvPr/>
        </p:nvPicPr>
        <p:blipFill rotWithShape="1">
          <a:blip r:embed="rId3">
            <a:alphaModFix/>
          </a:blip>
          <a:srcRect l="29582" t="67422" r="34555" b="6087"/>
          <a:stretch/>
        </p:blipFill>
        <p:spPr>
          <a:xfrm>
            <a:off x="350114" y="2083271"/>
            <a:ext cx="3840214" cy="2088516"/>
          </a:xfrm>
          <a:prstGeom prst="rect">
            <a:avLst/>
          </a:prstGeom>
          <a:noFill/>
          <a:ln>
            <a:noFill/>
          </a:ln>
        </p:spPr>
      </p:pic>
      <p:sp>
        <p:nvSpPr>
          <p:cNvPr id="224" name="Google Shape;224;p15"/>
          <p:cNvSpPr/>
          <p:nvPr/>
        </p:nvSpPr>
        <p:spPr>
          <a:xfrm>
            <a:off x="1294095" y="2083271"/>
            <a:ext cx="2878480" cy="281354"/>
          </a:xfrm>
          <a:prstGeom prst="rect">
            <a:avLst/>
          </a:prstGeom>
          <a:solidFill>
            <a:srgbClr val="FF0000">
              <a:alpha val="15294"/>
            </a:srgbClr>
          </a:solidFill>
          <a:ln w="25400" cap="flat" cmpd="sng">
            <a:solidFill>
              <a:srgbClr val="380E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aphicFrame>
        <p:nvGraphicFramePr>
          <p:cNvPr id="225" name="Google Shape;225;p15"/>
          <p:cNvGraphicFramePr/>
          <p:nvPr>
            <p:extLst>
              <p:ext uri="{D42A27DB-BD31-4B8C-83A1-F6EECF244321}">
                <p14:modId xmlns:p14="http://schemas.microsoft.com/office/powerpoint/2010/main" val="308581854"/>
              </p:ext>
            </p:extLst>
          </p:nvPr>
        </p:nvGraphicFramePr>
        <p:xfrm>
          <a:off x="73135" y="2101027"/>
          <a:ext cx="1224000" cy="2057490"/>
        </p:xfrm>
        <a:graphic>
          <a:graphicData uri="http://schemas.openxmlformats.org/drawingml/2006/table">
            <a:tbl>
              <a:tblPr firstRow="1" bandRow="1">
                <a:noFill/>
                <a:tableStyleId>{5E4879AF-651B-4FFA-A27A-BAAEBB240F3E}</a:tableStyleId>
              </a:tblPr>
              <a:tblGrid>
                <a:gridCol w="1224000">
                  <a:extLst>
                    <a:ext uri="{9D8B030D-6E8A-4147-A177-3AD203B41FA5}">
                      <a16:colId xmlns:a16="http://schemas.microsoft.com/office/drawing/2014/main" val="20000"/>
                    </a:ext>
                  </a:extLst>
                </a:gridCol>
              </a:tblGrid>
              <a:tr h="224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Regione</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24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Veneto</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24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Lombardia</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24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Piemonte</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24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dirty="0">
                          <a:solidFill>
                            <a:srgbClr val="000000"/>
                          </a:solidFill>
                        </a:rPr>
                        <a:t>Friuli-Venezia Giulia</a:t>
                      </a:r>
                      <a:endParaRPr dirty="0"/>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24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Valle d’Aosta</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24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Liguria</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0362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dirty="0">
                          <a:solidFill>
                            <a:srgbClr val="000000"/>
                          </a:solidFill>
                        </a:rPr>
                        <a:t>PA Trento</a:t>
                      </a:r>
                      <a:endParaRPr sz="900" b="0" i="0" u="none" strike="noStrike" cap="none" dirty="0">
                        <a:solidFill>
                          <a:srgbClr val="000000"/>
                        </a:solidFill>
                        <a:latin typeface="Calibri"/>
                        <a:ea typeface="Calibri"/>
                        <a:cs typeface="Calibri"/>
                        <a:sym typeface="Calibri"/>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24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dirty="0">
                          <a:solidFill>
                            <a:srgbClr val="000000"/>
                          </a:solidFill>
                        </a:rPr>
                        <a:t>PA Bolzano</a:t>
                      </a:r>
                      <a:endParaRPr sz="900" b="0" i="0" u="none" strike="noStrike" cap="none" dirty="0">
                        <a:solidFill>
                          <a:srgbClr val="000000"/>
                        </a:solidFill>
                        <a:latin typeface="Calibri"/>
                        <a:ea typeface="Calibri"/>
                        <a:cs typeface="Calibri"/>
                        <a:sym typeface="Calibri"/>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pic>
        <p:nvPicPr>
          <p:cNvPr id="230" name="Google Shape;230;p16"/>
          <p:cNvPicPr preferRelativeResize="0"/>
          <p:nvPr/>
        </p:nvPicPr>
        <p:blipFill rotWithShape="1">
          <a:blip r:embed="rId3">
            <a:alphaModFix/>
          </a:blip>
          <a:srcRect l="4093" t="5790" r="3930" b="35557"/>
          <a:stretch/>
        </p:blipFill>
        <p:spPr>
          <a:xfrm>
            <a:off x="2771334" y="745588"/>
            <a:ext cx="9258734" cy="4141798"/>
          </a:xfrm>
          <a:prstGeom prst="rect">
            <a:avLst/>
          </a:prstGeom>
          <a:noFill/>
          <a:ln>
            <a:noFill/>
          </a:ln>
        </p:spPr>
      </p:pic>
      <p:pic>
        <p:nvPicPr>
          <p:cNvPr id="231" name="Google Shape;231;p16"/>
          <p:cNvPicPr preferRelativeResize="0"/>
          <p:nvPr/>
        </p:nvPicPr>
        <p:blipFill rotWithShape="1">
          <a:blip r:embed="rId3">
            <a:alphaModFix/>
          </a:blip>
          <a:srcRect l="73034" t="66919" r="3931" b="6165"/>
          <a:stretch/>
        </p:blipFill>
        <p:spPr>
          <a:xfrm>
            <a:off x="709965" y="4399855"/>
            <a:ext cx="2620854" cy="2165050"/>
          </a:xfrm>
          <a:prstGeom prst="rect">
            <a:avLst/>
          </a:prstGeom>
          <a:noFill/>
          <a:ln>
            <a:noFill/>
          </a:ln>
        </p:spPr>
      </p:pic>
      <p:pic>
        <p:nvPicPr>
          <p:cNvPr id="232" name="Google Shape;232;p16"/>
          <p:cNvPicPr preferRelativeResize="0"/>
          <p:nvPr/>
        </p:nvPicPr>
        <p:blipFill rotWithShape="1">
          <a:blip r:embed="rId3">
            <a:alphaModFix/>
          </a:blip>
          <a:srcRect l="36882" t="66223" r="33526" b="6861"/>
          <a:stretch/>
        </p:blipFill>
        <p:spPr>
          <a:xfrm>
            <a:off x="1322363" y="1814732"/>
            <a:ext cx="3541904" cy="2314778"/>
          </a:xfrm>
          <a:prstGeom prst="rect">
            <a:avLst/>
          </a:prstGeom>
          <a:noFill/>
          <a:ln>
            <a:noFill/>
          </a:ln>
        </p:spPr>
      </p:pic>
      <p:sp>
        <p:nvSpPr>
          <p:cNvPr id="233" name="Google Shape;233;p16"/>
          <p:cNvSpPr/>
          <p:nvPr/>
        </p:nvSpPr>
        <p:spPr>
          <a:xfrm>
            <a:off x="2218513" y="1927274"/>
            <a:ext cx="2543247" cy="281354"/>
          </a:xfrm>
          <a:prstGeom prst="rect">
            <a:avLst/>
          </a:prstGeom>
          <a:solidFill>
            <a:srgbClr val="FF0000">
              <a:alpha val="15294"/>
            </a:srgbClr>
          </a:solidFill>
          <a:ln w="25400" cap="flat" cmpd="sng">
            <a:solidFill>
              <a:srgbClr val="380E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aphicFrame>
        <p:nvGraphicFramePr>
          <p:cNvPr id="234" name="Google Shape;234;p16"/>
          <p:cNvGraphicFramePr/>
          <p:nvPr/>
        </p:nvGraphicFramePr>
        <p:xfrm>
          <a:off x="994513" y="1945031"/>
          <a:ext cx="1224000" cy="2207925"/>
        </p:xfrm>
        <a:graphic>
          <a:graphicData uri="http://schemas.openxmlformats.org/drawingml/2006/table">
            <a:tbl>
              <a:tblPr firstRow="1" bandRow="1">
                <a:noFill/>
                <a:tableStyleId>{5E4879AF-651B-4FFA-A27A-BAAEBB240F3E}</a:tableStyleId>
              </a:tblPr>
              <a:tblGrid>
                <a:gridCol w="1224000">
                  <a:extLst>
                    <a:ext uri="{9D8B030D-6E8A-4147-A177-3AD203B41FA5}">
                      <a16:colId xmlns:a16="http://schemas.microsoft.com/office/drawing/2014/main" val="20000"/>
                    </a:ext>
                  </a:extLst>
                </a:gridCol>
              </a:tblGrid>
              <a:tr h="24532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Regione</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4532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Veneto</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4532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Lombardia</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4532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Piemonte</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4532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Friuli-Venezia Giulia</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4532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Valle d’Aosta</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4532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Liguria</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4532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PA Trento</a:t>
                      </a:r>
                      <a:endParaRPr sz="9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45325">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PA Bolzano</a:t>
                      </a:r>
                      <a:endParaRPr sz="900" b="0" i="0" u="none" strike="noStrike" cap="none">
                        <a:solidFill>
                          <a:srgbClr val="000000"/>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38"/>
        <p:cNvGrpSpPr/>
        <p:nvPr/>
      </p:nvGrpSpPr>
      <p:grpSpPr>
        <a:xfrm>
          <a:off x="0" y="0"/>
          <a:ext cx="0" cy="0"/>
          <a:chOff x="0" y="0"/>
          <a:chExt cx="0" cy="0"/>
        </a:xfrm>
      </p:grpSpPr>
      <p:pic>
        <p:nvPicPr>
          <p:cNvPr id="239" name="Google Shape;239;p17"/>
          <p:cNvPicPr preferRelativeResize="0"/>
          <p:nvPr/>
        </p:nvPicPr>
        <p:blipFill rotWithShape="1">
          <a:blip r:embed="rId3">
            <a:alphaModFix/>
          </a:blip>
          <a:srcRect l="3862" t="5792" r="3928" b="35782"/>
          <a:stretch/>
        </p:blipFill>
        <p:spPr>
          <a:xfrm>
            <a:off x="803219" y="932096"/>
            <a:ext cx="11226024" cy="5029320"/>
          </a:xfrm>
          <a:prstGeom prst="rect">
            <a:avLst/>
          </a:prstGeom>
          <a:noFill/>
          <a:ln>
            <a:noFill/>
          </a:ln>
        </p:spPr>
      </p:pic>
      <p:pic>
        <p:nvPicPr>
          <p:cNvPr id="240" name="Google Shape;240;p17"/>
          <p:cNvPicPr preferRelativeResize="0"/>
          <p:nvPr/>
        </p:nvPicPr>
        <p:blipFill rotWithShape="1">
          <a:blip r:embed="rId3">
            <a:alphaModFix/>
          </a:blip>
          <a:srcRect l="65074" t="66703" r="3929" b="5835"/>
          <a:stretch/>
        </p:blipFill>
        <p:spPr>
          <a:xfrm>
            <a:off x="598071" y="4338736"/>
            <a:ext cx="3079024" cy="2054424"/>
          </a:xfrm>
          <a:prstGeom prst="rect">
            <a:avLst/>
          </a:prstGeom>
          <a:noFill/>
          <a:ln>
            <a:noFill/>
          </a:ln>
        </p:spPr>
      </p:pic>
      <p:pic>
        <p:nvPicPr>
          <p:cNvPr id="241" name="Google Shape;241;p17"/>
          <p:cNvPicPr preferRelativeResize="0"/>
          <p:nvPr/>
        </p:nvPicPr>
        <p:blipFill rotWithShape="1">
          <a:blip r:embed="rId3">
            <a:alphaModFix/>
          </a:blip>
          <a:srcRect l="33661" t="66703" r="35273" b="5835"/>
          <a:stretch/>
        </p:blipFill>
        <p:spPr>
          <a:xfrm>
            <a:off x="610223" y="1837040"/>
            <a:ext cx="3551854" cy="2220086"/>
          </a:xfrm>
          <a:prstGeom prst="rect">
            <a:avLst/>
          </a:prstGeom>
          <a:noFill/>
          <a:ln>
            <a:noFill/>
          </a:ln>
        </p:spPr>
      </p:pic>
      <p:graphicFrame>
        <p:nvGraphicFramePr>
          <p:cNvPr id="242" name="Google Shape;242;p17"/>
          <p:cNvGraphicFramePr/>
          <p:nvPr/>
        </p:nvGraphicFramePr>
        <p:xfrm>
          <a:off x="320715" y="1918382"/>
          <a:ext cx="1224000" cy="2088000"/>
        </p:xfrm>
        <a:graphic>
          <a:graphicData uri="http://schemas.openxmlformats.org/drawingml/2006/table">
            <a:tbl>
              <a:tblPr firstRow="1" bandRow="1">
                <a:noFill/>
                <a:tableStyleId>{5E4879AF-651B-4FFA-A27A-BAAEBB240F3E}</a:tableStyleId>
              </a:tblPr>
              <a:tblGrid>
                <a:gridCol w="1224000">
                  <a:extLst>
                    <a:ext uri="{9D8B030D-6E8A-4147-A177-3AD203B41FA5}">
                      <a16:colId xmlns:a16="http://schemas.microsoft.com/office/drawing/2014/main" val="20000"/>
                    </a:ext>
                  </a:extLst>
                </a:gridCol>
              </a:tblGrid>
              <a:tr h="232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Regione</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32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Veneto</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32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Lombardia</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32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Piemonte</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32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Friuli-Venezia Giulia</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32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Valle d’Aosta</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32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Liguria</a:t>
                      </a:r>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32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PA Trento</a:t>
                      </a:r>
                      <a:endParaRPr sz="9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32000">
                <a:tc>
                  <a:txBody>
                    <a:bodyPr/>
                    <a:lstStyle/>
                    <a:p>
                      <a:pPr marL="0" marR="0" lvl="0" indent="0" algn="l" rtl="0">
                        <a:lnSpc>
                          <a:spcPct val="100000"/>
                        </a:lnSpc>
                        <a:spcBef>
                          <a:spcPts val="0"/>
                        </a:spcBef>
                        <a:spcAft>
                          <a:spcPts val="0"/>
                        </a:spcAft>
                        <a:buClr>
                          <a:srgbClr val="000000"/>
                        </a:buClr>
                        <a:buSzPts val="900"/>
                        <a:buFont typeface="Arial"/>
                        <a:buNone/>
                      </a:pPr>
                      <a:r>
                        <a:rPr lang="it-IT" sz="900" b="0" u="none" strike="noStrike" cap="none">
                          <a:solidFill>
                            <a:srgbClr val="000000"/>
                          </a:solidFill>
                        </a:rPr>
                        <a:t>PA Bolzano</a:t>
                      </a:r>
                      <a:endParaRPr sz="9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243" name="Google Shape;243;p17"/>
          <p:cNvSpPr/>
          <p:nvPr/>
        </p:nvSpPr>
        <p:spPr>
          <a:xfrm>
            <a:off x="1544715" y="1876240"/>
            <a:ext cx="2535968" cy="289913"/>
          </a:xfrm>
          <a:prstGeom prst="rect">
            <a:avLst/>
          </a:prstGeom>
          <a:solidFill>
            <a:srgbClr val="FF0000">
              <a:alpha val="15294"/>
            </a:srgbClr>
          </a:solidFill>
          <a:ln w="25400" cap="flat" cmpd="sng">
            <a:solidFill>
              <a:srgbClr val="380E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a:extLst>
              <a:ext uri="{FF2B5EF4-FFF2-40B4-BE49-F238E27FC236}">
                <a16:creationId xmlns:a16="http://schemas.microsoft.com/office/drawing/2014/main" id="{CDE24E4D-B2A7-2740-BE45-9BB07EB14A0E}"/>
              </a:ext>
            </a:extLst>
          </p:cNvPr>
          <p:cNvGraphicFramePr>
            <a:graphicFrameLocks noChangeAspect="1"/>
          </p:cNvGraphicFramePr>
          <p:nvPr>
            <p:extLst>
              <p:ext uri="{D42A27DB-BD31-4B8C-83A1-F6EECF244321}">
                <p14:modId xmlns:p14="http://schemas.microsoft.com/office/powerpoint/2010/main" val="2416772388"/>
              </p:ext>
            </p:extLst>
          </p:nvPr>
        </p:nvGraphicFramePr>
        <p:xfrm>
          <a:off x="908050" y="787659"/>
          <a:ext cx="11283950" cy="8342312"/>
        </p:xfrm>
        <a:graphic>
          <a:graphicData uri="http://schemas.openxmlformats.org/presentationml/2006/ole">
            <mc:AlternateContent xmlns:mc="http://schemas.openxmlformats.org/markup-compatibility/2006">
              <mc:Choice xmlns:v="urn:schemas-microsoft-com:vml" Requires="v">
                <p:oleObj name="Document" r:id="rId2" imgW="6374655" imgH="4711794" progId="Word.Document.12">
                  <p:embed/>
                </p:oleObj>
              </mc:Choice>
              <mc:Fallback>
                <p:oleObj name="Document" r:id="rId2" imgW="6374655" imgH="4711794" progId="Word.Document.12">
                  <p:embed/>
                  <p:pic>
                    <p:nvPicPr>
                      <p:cNvPr id="3" name="Oggetto 2">
                        <a:extLst>
                          <a:ext uri="{FF2B5EF4-FFF2-40B4-BE49-F238E27FC236}">
                            <a16:creationId xmlns:a16="http://schemas.microsoft.com/office/drawing/2014/main" id="{CDE24E4D-B2A7-2740-BE45-9BB07EB14A0E}"/>
                          </a:ext>
                        </a:extLst>
                      </p:cNvPr>
                      <p:cNvPicPr/>
                      <p:nvPr/>
                    </p:nvPicPr>
                    <p:blipFill>
                      <a:blip r:embed="rId3"/>
                      <a:stretch>
                        <a:fillRect/>
                      </a:stretch>
                    </p:blipFill>
                    <p:spPr>
                      <a:xfrm>
                        <a:off x="908050" y="787659"/>
                        <a:ext cx="11283950" cy="8342312"/>
                      </a:xfrm>
                      <a:prstGeom prst="rect">
                        <a:avLst/>
                      </a:prstGeom>
                    </p:spPr>
                  </p:pic>
                </p:oleObj>
              </mc:Fallback>
            </mc:AlternateContent>
          </a:graphicData>
        </a:graphic>
      </p:graphicFrame>
    </p:spTree>
    <p:extLst>
      <p:ext uri="{BB962C8B-B14F-4D97-AF65-F5344CB8AC3E}">
        <p14:creationId xmlns:p14="http://schemas.microsoft.com/office/powerpoint/2010/main" val="205414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txBox="1"/>
          <p:nvPr/>
        </p:nvSpPr>
        <p:spPr>
          <a:xfrm>
            <a:off x="1970461" y="837895"/>
            <a:ext cx="5949649" cy="51702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400"/>
              <a:buFont typeface="Arial"/>
              <a:buNone/>
            </a:pPr>
            <a:r>
              <a:rPr lang="it-IT" sz="2400" b="1" i="0" u="none" strike="noStrike" cap="none">
                <a:solidFill>
                  <a:srgbClr val="852538"/>
                </a:solidFill>
                <a:latin typeface="Arial"/>
                <a:ea typeface="Arial"/>
                <a:cs typeface="Arial"/>
                <a:sym typeface="Arial"/>
              </a:rPr>
              <a:t>I progetti e la capitalizzazione “</a:t>
            </a:r>
            <a:r>
              <a:rPr lang="it-IT" sz="2400" b="1" i="1" u="none" strike="noStrike" cap="none">
                <a:solidFill>
                  <a:srgbClr val="852538"/>
                </a:solidFill>
                <a:latin typeface="Arial"/>
                <a:ea typeface="Arial"/>
                <a:cs typeface="Arial"/>
                <a:sym typeface="Arial"/>
              </a:rPr>
              <a:t>light</a:t>
            </a:r>
            <a:r>
              <a:rPr lang="it-IT" sz="2400" b="1" i="0" u="none" strike="noStrike" cap="none">
                <a:solidFill>
                  <a:srgbClr val="852538"/>
                </a:solidFill>
                <a:latin typeface="Arial"/>
                <a:ea typeface="Arial"/>
                <a:cs typeface="Arial"/>
                <a:sym typeface="Arial"/>
              </a:rPr>
              <a:t>”</a:t>
            </a:r>
            <a:endParaRPr sz="2400" b="1" i="0" u="none" strike="noStrike" cap="none">
              <a:solidFill>
                <a:srgbClr val="852538"/>
              </a:solidFill>
              <a:latin typeface="Arial"/>
              <a:ea typeface="Arial"/>
              <a:cs typeface="Arial"/>
              <a:sym typeface="Arial"/>
            </a:endParaRPr>
          </a:p>
        </p:txBody>
      </p:sp>
      <p:sp>
        <p:nvSpPr>
          <p:cNvPr id="249" name="Google Shape;249;p18"/>
          <p:cNvSpPr txBox="1"/>
          <p:nvPr/>
        </p:nvSpPr>
        <p:spPr>
          <a:xfrm>
            <a:off x="904833" y="1621218"/>
            <a:ext cx="9973010" cy="470894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000"/>
              <a:buFont typeface="Arial"/>
              <a:buNone/>
            </a:pPr>
            <a:r>
              <a:rPr lang="it-IT" sz="2000" b="0" i="0" u="none" strike="noStrike" cap="none" dirty="0">
                <a:solidFill>
                  <a:srgbClr val="000000"/>
                </a:solidFill>
                <a:latin typeface="Arial"/>
                <a:ea typeface="Arial"/>
                <a:cs typeface="Arial"/>
                <a:sym typeface="Arial"/>
              </a:rPr>
              <a:t>La capitalizzazione </a:t>
            </a:r>
            <a:r>
              <a:rPr lang="it-IT" sz="2000" b="0" i="1" u="none" strike="noStrike" cap="none" dirty="0">
                <a:solidFill>
                  <a:srgbClr val="000000"/>
                </a:solidFill>
                <a:latin typeface="Arial"/>
                <a:ea typeface="Arial"/>
                <a:cs typeface="Arial"/>
                <a:sym typeface="Arial"/>
              </a:rPr>
              <a:t>light</a:t>
            </a:r>
            <a:r>
              <a:rPr lang="it-IT" sz="2000" b="0" i="0" u="none" strike="noStrike" cap="none" dirty="0">
                <a:solidFill>
                  <a:srgbClr val="000000"/>
                </a:solidFill>
                <a:latin typeface="Arial"/>
                <a:ea typeface="Arial"/>
                <a:cs typeface="Arial"/>
                <a:sym typeface="Arial"/>
              </a:rPr>
              <a:t> si lega alla capacità dei progetti di rilasciare esiti concreti che possono poi essere trasferiti, recepiti ed assimilati nelle politiche e nei dispositivi utilizzati a livello territoriale. </a:t>
            </a:r>
          </a:p>
          <a:p>
            <a:pPr marL="0" marR="0" lvl="0" indent="0" algn="just" rtl="0">
              <a:lnSpc>
                <a:spcPct val="150000"/>
              </a:lnSpc>
              <a:spcBef>
                <a:spcPts val="0"/>
              </a:spcBef>
              <a:spcAft>
                <a:spcPts val="0"/>
              </a:spcAft>
              <a:buClr>
                <a:srgbClr val="000000"/>
              </a:buClr>
              <a:buSzPts val="2000"/>
              <a:buFont typeface="Arial"/>
              <a:buNone/>
            </a:pPr>
            <a:endParaRPr lang="it-IT" sz="2000" dirty="0"/>
          </a:p>
          <a:p>
            <a:pPr marL="0" marR="0" lvl="0" indent="0" algn="just" rtl="0">
              <a:lnSpc>
                <a:spcPct val="150000"/>
              </a:lnSpc>
              <a:spcBef>
                <a:spcPts val="0"/>
              </a:spcBef>
              <a:spcAft>
                <a:spcPts val="0"/>
              </a:spcAft>
              <a:buClr>
                <a:srgbClr val="000000"/>
              </a:buClr>
              <a:buSzPts val="2000"/>
              <a:buFont typeface="Arial"/>
              <a:buNone/>
            </a:pPr>
            <a:r>
              <a:rPr lang="it-IT" sz="2000" b="0" i="0" u="none" strike="noStrike" cap="none" dirty="0">
                <a:solidFill>
                  <a:srgbClr val="000000"/>
                </a:solidFill>
                <a:latin typeface="Arial"/>
                <a:ea typeface="Arial"/>
                <a:cs typeface="Arial"/>
                <a:sym typeface="Arial"/>
              </a:rPr>
              <a:t>Nel Programma Spazio Alpino questi esiti concreti, anche indicati come “risultati”, sono stati definiti come “output” e sono stati classificati secondo tre categorie:</a:t>
            </a:r>
          </a:p>
          <a:p>
            <a:pPr marL="0" marR="0" lvl="0" indent="0" algn="just" rtl="0">
              <a:lnSpc>
                <a:spcPct val="150000"/>
              </a:lnSpc>
              <a:spcBef>
                <a:spcPts val="0"/>
              </a:spcBef>
              <a:spcAft>
                <a:spcPts val="0"/>
              </a:spcAft>
              <a:buClr>
                <a:srgbClr val="000000"/>
              </a:buClr>
              <a:buSzPts val="2000"/>
              <a:buFont typeface="Arial"/>
              <a:buNone/>
            </a:pPr>
            <a:r>
              <a:rPr lang="it-IT" sz="2000" b="0" i="0" u="none" strike="noStrike" cap="none" dirty="0">
                <a:solidFill>
                  <a:srgbClr val="000000"/>
                </a:solidFill>
                <a:latin typeface="Arial"/>
                <a:ea typeface="Arial"/>
                <a:cs typeface="Arial"/>
                <a:sym typeface="Arial"/>
              </a:rPr>
              <a:t> </a:t>
            </a:r>
          </a:p>
          <a:p>
            <a:pPr marL="457200" marR="0" lvl="0" indent="-457200" algn="just" rtl="0">
              <a:lnSpc>
                <a:spcPct val="150000"/>
              </a:lnSpc>
              <a:spcBef>
                <a:spcPts val="0"/>
              </a:spcBef>
              <a:spcAft>
                <a:spcPts val="0"/>
              </a:spcAft>
              <a:buClr>
                <a:srgbClr val="000000"/>
              </a:buClr>
              <a:buSzPts val="2000"/>
              <a:buFont typeface="Arial"/>
              <a:buAutoNum type="arabicPeriod"/>
            </a:pPr>
            <a:r>
              <a:rPr lang="it-IT" sz="2000" b="0" i="0" u="none" strike="noStrike" cap="none" dirty="0">
                <a:solidFill>
                  <a:srgbClr val="000000"/>
                </a:solidFill>
                <a:latin typeface="Arial"/>
                <a:ea typeface="Arial"/>
                <a:cs typeface="Arial"/>
                <a:sym typeface="Arial"/>
              </a:rPr>
              <a:t>Tools (strumenti, dispositivi)</a:t>
            </a:r>
          </a:p>
          <a:p>
            <a:pPr marL="457200" marR="0" lvl="0" indent="-457200" algn="just" rtl="0">
              <a:lnSpc>
                <a:spcPct val="150000"/>
              </a:lnSpc>
              <a:spcBef>
                <a:spcPts val="0"/>
              </a:spcBef>
              <a:spcAft>
                <a:spcPts val="0"/>
              </a:spcAft>
              <a:buClr>
                <a:srgbClr val="000000"/>
              </a:buClr>
              <a:buSzPts val="2000"/>
              <a:buFont typeface="Arial"/>
              <a:buAutoNum type="arabicPeriod"/>
            </a:pPr>
            <a:r>
              <a:rPr lang="it-IT" sz="2000" b="0" i="0" u="none" strike="noStrike" cap="none" dirty="0">
                <a:solidFill>
                  <a:srgbClr val="000000"/>
                </a:solidFill>
                <a:latin typeface="Arial"/>
                <a:ea typeface="Arial"/>
                <a:cs typeface="Arial"/>
                <a:sym typeface="Arial"/>
              </a:rPr>
              <a:t>Strategies (strategie, piani) </a:t>
            </a:r>
          </a:p>
          <a:p>
            <a:pPr marL="457200" marR="0" lvl="0" indent="-457200" algn="just" rtl="0">
              <a:lnSpc>
                <a:spcPct val="150000"/>
              </a:lnSpc>
              <a:spcBef>
                <a:spcPts val="0"/>
              </a:spcBef>
              <a:spcAft>
                <a:spcPts val="0"/>
              </a:spcAft>
              <a:buClr>
                <a:srgbClr val="000000"/>
              </a:buClr>
              <a:buSzPts val="2000"/>
              <a:buFont typeface="Arial"/>
              <a:buAutoNum type="arabicPeriod"/>
            </a:pPr>
            <a:r>
              <a:rPr lang="it-IT" sz="2000" b="0" i="0" u="none" strike="noStrike" cap="none" dirty="0">
                <a:solidFill>
                  <a:srgbClr val="000000"/>
                </a:solidFill>
                <a:latin typeface="Arial"/>
                <a:ea typeface="Arial"/>
                <a:cs typeface="Arial"/>
                <a:sym typeface="Arial"/>
              </a:rPr>
              <a:t>Network (reti, partenariati)</a:t>
            </a: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53"/>
        <p:cNvGrpSpPr/>
        <p:nvPr/>
      </p:nvGrpSpPr>
      <p:grpSpPr>
        <a:xfrm>
          <a:off x="0" y="0"/>
          <a:ext cx="0" cy="0"/>
          <a:chOff x="0" y="0"/>
          <a:chExt cx="0" cy="0"/>
        </a:xfrm>
      </p:grpSpPr>
      <p:graphicFrame>
        <p:nvGraphicFramePr>
          <p:cNvPr id="254" name="Google Shape;254;p19"/>
          <p:cNvGraphicFramePr/>
          <p:nvPr/>
        </p:nvGraphicFramePr>
        <p:xfrm>
          <a:off x="276225" y="1061044"/>
          <a:ext cx="5784400" cy="3205600"/>
        </p:xfrm>
        <a:graphic>
          <a:graphicData uri="http://schemas.openxmlformats.org/drawingml/2006/table">
            <a:tbl>
              <a:tblPr bandRow="1">
                <a:noFill/>
                <a:tableStyleId>{56810303-11A5-46B5-93A7-D0625A60C27D}</a:tableStyleId>
              </a:tblPr>
              <a:tblGrid>
                <a:gridCol w="1111825">
                  <a:extLst>
                    <a:ext uri="{9D8B030D-6E8A-4147-A177-3AD203B41FA5}">
                      <a16:colId xmlns:a16="http://schemas.microsoft.com/office/drawing/2014/main" val="20000"/>
                    </a:ext>
                  </a:extLst>
                </a:gridCol>
                <a:gridCol w="1111825">
                  <a:extLst>
                    <a:ext uri="{9D8B030D-6E8A-4147-A177-3AD203B41FA5}">
                      <a16:colId xmlns:a16="http://schemas.microsoft.com/office/drawing/2014/main" val="20001"/>
                    </a:ext>
                  </a:extLst>
                </a:gridCol>
                <a:gridCol w="983175">
                  <a:extLst>
                    <a:ext uri="{9D8B030D-6E8A-4147-A177-3AD203B41FA5}">
                      <a16:colId xmlns:a16="http://schemas.microsoft.com/office/drawing/2014/main" val="20002"/>
                    </a:ext>
                  </a:extLst>
                </a:gridCol>
                <a:gridCol w="983175">
                  <a:extLst>
                    <a:ext uri="{9D8B030D-6E8A-4147-A177-3AD203B41FA5}">
                      <a16:colId xmlns:a16="http://schemas.microsoft.com/office/drawing/2014/main" val="20003"/>
                    </a:ext>
                  </a:extLst>
                </a:gridCol>
                <a:gridCol w="804700">
                  <a:extLst>
                    <a:ext uri="{9D8B030D-6E8A-4147-A177-3AD203B41FA5}">
                      <a16:colId xmlns:a16="http://schemas.microsoft.com/office/drawing/2014/main" val="20004"/>
                    </a:ext>
                  </a:extLst>
                </a:gridCol>
                <a:gridCol w="789700">
                  <a:extLst>
                    <a:ext uri="{9D8B030D-6E8A-4147-A177-3AD203B41FA5}">
                      <a16:colId xmlns:a16="http://schemas.microsoft.com/office/drawing/2014/main" val="20005"/>
                    </a:ext>
                  </a:extLst>
                </a:gridCol>
              </a:tblGrid>
              <a:tr h="533400">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PRIORITÀ</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Progetti che hanno rilasciato Outputs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TOOLS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STRATEGIES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NETWORK</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TOTAL OUTPUTS</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180350">
                <a:tc rowSpan="14">
                  <a:txBody>
                    <a:bodyPr/>
                    <a:lstStyle/>
                    <a:p>
                      <a:pPr marL="0" marR="0" lvl="0" indent="0" algn="just" rtl="0">
                        <a:lnSpc>
                          <a:spcPct val="115000"/>
                        </a:lnSpc>
                        <a:spcBef>
                          <a:spcPts val="0"/>
                        </a:spcBef>
                        <a:spcAft>
                          <a:spcPts val="0"/>
                        </a:spcAft>
                        <a:buClr>
                          <a:srgbClr val="000000"/>
                        </a:buClr>
                        <a:buSzPts val="1100"/>
                        <a:buFont typeface="Arial"/>
                        <a:buNone/>
                      </a:pPr>
                      <a:endParaRPr sz="11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SMART-SPACE</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CARE4TECH</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AlpLinkBioEco</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C-TEMAlp</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5</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BIFOCAlps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ASIS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6</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S3-4AlpClusters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7"/>
                  </a:ext>
                </a:extLst>
              </a:tr>
              <a:tr h="3276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SCALE(up)ALPS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8"/>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AlpBioEco</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5</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9"/>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DesAlps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5</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10"/>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AlpSib</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11"/>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INTESI</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12"/>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CO.N.S.E.N.SO</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13"/>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PlurAlps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6</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14"/>
                  </a:ext>
                </a:extLst>
              </a:tr>
            </a:tbl>
          </a:graphicData>
        </a:graphic>
      </p:graphicFrame>
      <p:pic>
        <p:nvPicPr>
          <p:cNvPr id="255" name="Google Shape;255;p19"/>
          <p:cNvPicPr preferRelativeResize="0"/>
          <p:nvPr/>
        </p:nvPicPr>
        <p:blipFill rotWithShape="1">
          <a:blip r:embed="rId3">
            <a:alphaModFix/>
          </a:blip>
          <a:srcRect/>
          <a:stretch/>
        </p:blipFill>
        <p:spPr>
          <a:xfrm>
            <a:off x="384068" y="2183724"/>
            <a:ext cx="965200" cy="812800"/>
          </a:xfrm>
          <a:prstGeom prst="rect">
            <a:avLst/>
          </a:prstGeom>
          <a:noFill/>
          <a:ln>
            <a:noFill/>
          </a:ln>
        </p:spPr>
      </p:pic>
      <p:sp>
        <p:nvSpPr>
          <p:cNvPr id="256" name="Google Shape;256;p19"/>
          <p:cNvSpPr/>
          <p:nvPr/>
        </p:nvSpPr>
        <p:spPr>
          <a:xfrm>
            <a:off x="3309938" y="2568575"/>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it-IT"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57" name="Google Shape;257;p19"/>
          <p:cNvSpPr/>
          <p:nvPr/>
        </p:nvSpPr>
        <p:spPr>
          <a:xfrm>
            <a:off x="256019" y="6540043"/>
            <a:ext cx="4022725" cy="6350"/>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258" name="Google Shape;258;p19"/>
          <p:cNvSpPr/>
          <p:nvPr/>
        </p:nvSpPr>
        <p:spPr>
          <a:xfrm>
            <a:off x="256019" y="6546650"/>
            <a:ext cx="3806086" cy="246221"/>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00"/>
              </a:buClr>
              <a:buSzPts val="1000"/>
              <a:buFont typeface="Arial"/>
              <a:buNone/>
            </a:pPr>
            <a:r>
              <a:rPr lang="it-IT" sz="1000" b="0" i="0" u="sng" strike="noStrike" cap="none" baseline="3000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[1]</a:t>
            </a:r>
            <a:r>
              <a:rPr lang="it-IT" sz="1000" b="0" i="0" u="none" strike="noStrike" cap="none">
                <a:solidFill>
                  <a:srgbClr val="000000"/>
                </a:solidFill>
                <a:latin typeface="Arial"/>
                <a:ea typeface="Arial"/>
                <a:cs typeface="Arial"/>
                <a:sym typeface="Arial"/>
              </a:rPr>
              <a:t> Alla data del 1° novembre 2021</a:t>
            </a:r>
            <a:endParaRPr sz="1800" b="0" i="0" u="none" strike="noStrike" cap="none">
              <a:solidFill>
                <a:schemeClr val="dk1"/>
              </a:solidFill>
              <a:latin typeface="Arial"/>
              <a:ea typeface="Arial"/>
              <a:cs typeface="Arial"/>
              <a:sym typeface="Arial"/>
            </a:endParaRPr>
          </a:p>
        </p:txBody>
      </p:sp>
      <p:graphicFrame>
        <p:nvGraphicFramePr>
          <p:cNvPr id="259" name="Google Shape;259;p19"/>
          <p:cNvGraphicFramePr/>
          <p:nvPr/>
        </p:nvGraphicFramePr>
        <p:xfrm>
          <a:off x="276225" y="4119204"/>
          <a:ext cx="5784400" cy="1082100"/>
        </p:xfrm>
        <a:graphic>
          <a:graphicData uri="http://schemas.openxmlformats.org/drawingml/2006/table">
            <a:tbl>
              <a:tblPr bandRow="1">
                <a:noFill/>
                <a:tableStyleId>{56810303-11A5-46B5-93A7-D0625A60C27D}</a:tableStyleId>
              </a:tblPr>
              <a:tblGrid>
                <a:gridCol w="1111825">
                  <a:extLst>
                    <a:ext uri="{9D8B030D-6E8A-4147-A177-3AD203B41FA5}">
                      <a16:colId xmlns:a16="http://schemas.microsoft.com/office/drawing/2014/main" val="20000"/>
                    </a:ext>
                  </a:extLst>
                </a:gridCol>
                <a:gridCol w="1111825">
                  <a:extLst>
                    <a:ext uri="{9D8B030D-6E8A-4147-A177-3AD203B41FA5}">
                      <a16:colId xmlns:a16="http://schemas.microsoft.com/office/drawing/2014/main" val="20001"/>
                    </a:ext>
                  </a:extLst>
                </a:gridCol>
                <a:gridCol w="983175">
                  <a:extLst>
                    <a:ext uri="{9D8B030D-6E8A-4147-A177-3AD203B41FA5}">
                      <a16:colId xmlns:a16="http://schemas.microsoft.com/office/drawing/2014/main" val="20002"/>
                    </a:ext>
                  </a:extLst>
                </a:gridCol>
                <a:gridCol w="983175">
                  <a:extLst>
                    <a:ext uri="{9D8B030D-6E8A-4147-A177-3AD203B41FA5}">
                      <a16:colId xmlns:a16="http://schemas.microsoft.com/office/drawing/2014/main" val="20003"/>
                    </a:ext>
                  </a:extLst>
                </a:gridCol>
                <a:gridCol w="804700">
                  <a:extLst>
                    <a:ext uri="{9D8B030D-6E8A-4147-A177-3AD203B41FA5}">
                      <a16:colId xmlns:a16="http://schemas.microsoft.com/office/drawing/2014/main" val="20004"/>
                    </a:ext>
                  </a:extLst>
                </a:gridCol>
                <a:gridCol w="789700">
                  <a:extLst>
                    <a:ext uri="{9D8B030D-6E8A-4147-A177-3AD203B41FA5}">
                      <a16:colId xmlns:a16="http://schemas.microsoft.com/office/drawing/2014/main" val="20005"/>
                    </a:ext>
                  </a:extLst>
                </a:gridCol>
              </a:tblGrid>
              <a:tr h="180350">
                <a:tc rowSpan="6">
                  <a:txBody>
                    <a:bodyPr/>
                    <a:lstStyle/>
                    <a:p>
                      <a:pPr marL="0" marR="0" lvl="0" indent="0" algn="just" rtl="0">
                        <a:lnSpc>
                          <a:spcPct val="115000"/>
                        </a:lnSpc>
                        <a:spcBef>
                          <a:spcPts val="0"/>
                        </a:spcBef>
                        <a:spcAft>
                          <a:spcPts val="0"/>
                        </a:spcAft>
                        <a:buClr>
                          <a:srgbClr val="000000"/>
                        </a:buClr>
                        <a:buSzPts val="1100"/>
                        <a:buFont typeface="Arial"/>
                        <a:buNone/>
                      </a:pPr>
                      <a:endParaRPr sz="11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CaSCo</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GRETA</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CESBA Alps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IMEAS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GREENCYCLE</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1803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PEACE_Alps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bl>
          </a:graphicData>
        </a:graphic>
      </p:graphicFrame>
      <p:pic>
        <p:nvPicPr>
          <p:cNvPr id="260" name="Google Shape;260;p19"/>
          <p:cNvPicPr preferRelativeResize="0"/>
          <p:nvPr/>
        </p:nvPicPr>
        <p:blipFill rotWithShape="1">
          <a:blip r:embed="rId5">
            <a:alphaModFix/>
          </a:blip>
          <a:srcRect/>
          <a:stretch/>
        </p:blipFill>
        <p:spPr>
          <a:xfrm>
            <a:off x="325438" y="4372886"/>
            <a:ext cx="1004888" cy="828675"/>
          </a:xfrm>
          <a:prstGeom prst="rect">
            <a:avLst/>
          </a:prstGeom>
          <a:noFill/>
          <a:ln>
            <a:noFill/>
          </a:ln>
        </p:spPr>
      </p:pic>
      <p:graphicFrame>
        <p:nvGraphicFramePr>
          <p:cNvPr id="261" name="Google Shape;261;p19"/>
          <p:cNvGraphicFramePr/>
          <p:nvPr/>
        </p:nvGraphicFramePr>
        <p:xfrm>
          <a:off x="6215182" y="1594016"/>
          <a:ext cx="5713650" cy="3821875"/>
        </p:xfrm>
        <a:graphic>
          <a:graphicData uri="http://schemas.openxmlformats.org/drawingml/2006/table">
            <a:tbl>
              <a:tblPr bandRow="1">
                <a:noFill/>
                <a:tableStyleId>{56810303-11A5-46B5-93A7-D0625A60C27D}</a:tableStyleId>
              </a:tblPr>
              <a:tblGrid>
                <a:gridCol w="1111825">
                  <a:extLst>
                    <a:ext uri="{9D8B030D-6E8A-4147-A177-3AD203B41FA5}">
                      <a16:colId xmlns:a16="http://schemas.microsoft.com/office/drawing/2014/main" val="20000"/>
                    </a:ext>
                  </a:extLst>
                </a:gridCol>
                <a:gridCol w="1111825">
                  <a:extLst>
                    <a:ext uri="{9D8B030D-6E8A-4147-A177-3AD203B41FA5}">
                      <a16:colId xmlns:a16="http://schemas.microsoft.com/office/drawing/2014/main" val="20001"/>
                    </a:ext>
                  </a:extLst>
                </a:gridCol>
                <a:gridCol w="876375">
                  <a:extLst>
                    <a:ext uri="{9D8B030D-6E8A-4147-A177-3AD203B41FA5}">
                      <a16:colId xmlns:a16="http://schemas.microsoft.com/office/drawing/2014/main" val="20002"/>
                    </a:ext>
                  </a:extLst>
                </a:gridCol>
                <a:gridCol w="950425">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763200">
                  <a:extLst>
                    <a:ext uri="{9D8B030D-6E8A-4147-A177-3AD203B41FA5}">
                      <a16:colId xmlns:a16="http://schemas.microsoft.com/office/drawing/2014/main" val="20005"/>
                    </a:ext>
                  </a:extLst>
                </a:gridCol>
              </a:tblGrid>
              <a:tr h="178750">
                <a:tc rowSpan="15">
                  <a:txBody>
                    <a:bodyPr/>
                    <a:lstStyle/>
                    <a:p>
                      <a:pPr marL="0" marR="0" lvl="0" indent="0" algn="just" rtl="0">
                        <a:lnSpc>
                          <a:spcPct val="115000"/>
                        </a:lnSpc>
                        <a:spcBef>
                          <a:spcPts val="0"/>
                        </a:spcBef>
                        <a:spcAft>
                          <a:spcPts val="0"/>
                        </a:spcAft>
                        <a:buClr>
                          <a:srgbClr val="000000"/>
                        </a:buClr>
                        <a:buSzPts val="1100"/>
                        <a:buFont typeface="Arial"/>
                        <a:buNone/>
                      </a:pPr>
                      <a:endParaRPr sz="1100" u="none" strike="noStrike" cap="none">
                        <a:solidFill>
                          <a:srgbClr val="000000"/>
                        </a:solidFill>
                        <a:latin typeface="Calibri"/>
                        <a:ea typeface="Calibri"/>
                        <a:cs typeface="Calibri"/>
                        <a:sym typeface="Calibri"/>
                      </a:endParaRPr>
                    </a:p>
                  </a:txBody>
                  <a:tcPr marL="67975" marR="67975" marT="0" marB="0"/>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AlpInnoCT</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6</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6</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00"/>
                  </a:ext>
                </a:extLst>
              </a:tr>
              <a:tr h="1787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ASTUS</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6</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01"/>
                  </a:ext>
                </a:extLst>
              </a:tr>
              <a:tr h="1787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e-MOTICON</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02"/>
                  </a:ext>
                </a:extLst>
              </a:tr>
              <a:tr h="1787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AlpFoodway</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6</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03"/>
                  </a:ext>
                </a:extLst>
              </a:tr>
              <a:tr h="1787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ATLAS</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04"/>
                  </a:ext>
                </a:extLst>
              </a:tr>
              <a:tr h="3276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GreenRisk4ALPs</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05"/>
                  </a:ext>
                </a:extLst>
              </a:tr>
              <a:tr h="1787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YOUrALPS</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5</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06"/>
                  </a:ext>
                </a:extLst>
              </a:tr>
              <a:tr h="1787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LOS_DAMA!</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5</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07"/>
                  </a:ext>
                </a:extLst>
              </a:tr>
              <a:tr h="3276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ALPBIONET2030</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6</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08"/>
                  </a:ext>
                </a:extLst>
              </a:tr>
              <a:tr h="1787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SPARE</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09"/>
                  </a:ext>
                </a:extLst>
              </a:tr>
              <a:tr h="1787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AlpES</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6</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6</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10"/>
                  </a:ext>
                </a:extLst>
              </a:tr>
              <a:tr h="1787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RockTheAlps</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11"/>
                  </a:ext>
                </a:extLst>
              </a:tr>
              <a:tr h="1787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Links4Soils</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4</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6</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12"/>
                  </a:ext>
                </a:extLst>
              </a:tr>
              <a:tr h="1787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HyMoCARES</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5</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13"/>
                  </a:ext>
                </a:extLst>
              </a:tr>
              <a:tr h="178750">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TrAILs</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14"/>
                  </a:ext>
                </a:extLst>
              </a:tr>
              <a:tr h="286400">
                <a:tc rowSpan="2">
                  <a:txBody>
                    <a:bodyPr/>
                    <a:lstStyle/>
                    <a:p>
                      <a:pPr marL="0" marR="0" lvl="0" indent="0" algn="just" rtl="0">
                        <a:lnSpc>
                          <a:spcPct val="115000"/>
                        </a:lnSpc>
                        <a:spcBef>
                          <a:spcPts val="0"/>
                        </a:spcBef>
                        <a:spcAft>
                          <a:spcPts val="0"/>
                        </a:spcAft>
                        <a:buClr>
                          <a:srgbClr val="000000"/>
                        </a:buClr>
                        <a:buSzPts val="1100"/>
                        <a:buFont typeface="Arial"/>
                        <a:buNone/>
                      </a:pPr>
                      <a:endParaRPr sz="1100" u="none" strike="noStrike" cap="none">
                        <a:solidFill>
                          <a:srgbClr val="000000"/>
                        </a:solidFill>
                        <a:latin typeface="Calibri"/>
                        <a:ea typeface="Calibri"/>
                        <a:cs typeface="Calibri"/>
                        <a:sym typeface="Calibri"/>
                      </a:endParaRPr>
                    </a:p>
                  </a:txBody>
                  <a:tcPr marL="67975" marR="67975" marT="0" marB="0"/>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GaYA</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 </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6</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15"/>
                  </a:ext>
                </a:extLst>
              </a:tr>
              <a:tr h="556425">
                <a:tc vMerge="1">
                  <a:txBody>
                    <a:bodyPr/>
                    <a:lstStyle/>
                    <a:p>
                      <a:endParaRPr lang="it-IT"/>
                    </a:p>
                  </a:txBody>
                  <a:tcPr/>
                </a:tc>
                <a:tc>
                  <a:txBody>
                    <a:bodyPr/>
                    <a:lstStyle/>
                    <a:p>
                      <a:pPr marL="0" marR="0" lvl="0" indent="0" algn="just" rtl="0">
                        <a:lnSpc>
                          <a:spcPct val="115000"/>
                        </a:lnSpc>
                        <a:spcBef>
                          <a:spcPts val="0"/>
                        </a:spcBef>
                        <a:spcAft>
                          <a:spcPts val="0"/>
                        </a:spcAft>
                        <a:buClr>
                          <a:srgbClr val="000000"/>
                        </a:buClr>
                        <a:buSzPts val="1000"/>
                        <a:buFont typeface="Arial"/>
                        <a:buNone/>
                      </a:pPr>
                      <a:r>
                        <a:rPr lang="it-IT" sz="1000" u="none" strike="noStrike" cap="none"/>
                        <a:t>GoApply</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3</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2</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1</a:t>
                      </a:r>
                      <a:endParaRPr sz="1100" u="none" strike="noStrike" cap="none">
                        <a:solidFill>
                          <a:srgbClr val="000000"/>
                        </a:solidFill>
                        <a:latin typeface="Calibri"/>
                        <a:ea typeface="Calibri"/>
                        <a:cs typeface="Calibri"/>
                        <a:sym typeface="Calibri"/>
                      </a:endParaRPr>
                    </a:p>
                  </a:txBody>
                  <a:tcPr marL="67975" marR="679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6</a:t>
                      </a:r>
                      <a:endParaRPr sz="1100" u="none" strike="noStrike" cap="none">
                        <a:solidFill>
                          <a:srgbClr val="000000"/>
                        </a:solidFill>
                        <a:latin typeface="Calibri"/>
                        <a:ea typeface="Calibri"/>
                        <a:cs typeface="Calibri"/>
                        <a:sym typeface="Calibri"/>
                      </a:endParaRPr>
                    </a:p>
                  </a:txBody>
                  <a:tcPr marL="67975" marR="67975" marT="0" marB="0" anchor="ctr"/>
                </a:tc>
                <a:extLst>
                  <a:ext uri="{0D108BD9-81ED-4DB2-BD59-A6C34878D82A}">
                    <a16:rowId xmlns:a16="http://schemas.microsoft.com/office/drawing/2014/main" val="10016"/>
                  </a:ext>
                </a:extLst>
              </a:tr>
            </a:tbl>
          </a:graphicData>
        </a:graphic>
      </p:graphicFrame>
      <p:pic>
        <p:nvPicPr>
          <p:cNvPr id="262" name="Google Shape;262;p19"/>
          <p:cNvPicPr preferRelativeResize="0"/>
          <p:nvPr/>
        </p:nvPicPr>
        <p:blipFill rotWithShape="1">
          <a:blip r:embed="rId6">
            <a:alphaModFix/>
          </a:blip>
          <a:srcRect/>
          <a:stretch/>
        </p:blipFill>
        <p:spPr>
          <a:xfrm>
            <a:off x="6264618" y="1970460"/>
            <a:ext cx="915987" cy="879475"/>
          </a:xfrm>
          <a:prstGeom prst="rect">
            <a:avLst/>
          </a:prstGeom>
          <a:noFill/>
          <a:ln>
            <a:noFill/>
          </a:ln>
        </p:spPr>
      </p:pic>
      <p:pic>
        <p:nvPicPr>
          <p:cNvPr id="263" name="Google Shape;263;p19"/>
          <p:cNvPicPr preferRelativeResize="0"/>
          <p:nvPr/>
        </p:nvPicPr>
        <p:blipFill rotWithShape="1">
          <a:blip r:embed="rId7">
            <a:alphaModFix/>
          </a:blip>
          <a:srcRect/>
          <a:stretch/>
        </p:blipFill>
        <p:spPr>
          <a:xfrm>
            <a:off x="6190800" y="4064577"/>
            <a:ext cx="1063625" cy="669925"/>
          </a:xfrm>
          <a:prstGeom prst="rect">
            <a:avLst/>
          </a:prstGeom>
          <a:noFill/>
          <a:ln>
            <a:noFill/>
          </a:ln>
        </p:spPr>
      </p:pic>
      <p:graphicFrame>
        <p:nvGraphicFramePr>
          <p:cNvPr id="264" name="Google Shape;264;p19"/>
          <p:cNvGraphicFramePr/>
          <p:nvPr/>
        </p:nvGraphicFramePr>
        <p:xfrm>
          <a:off x="6215183" y="1061044"/>
          <a:ext cx="5713650" cy="533400"/>
        </p:xfrm>
        <a:graphic>
          <a:graphicData uri="http://schemas.openxmlformats.org/drawingml/2006/table">
            <a:tbl>
              <a:tblPr bandRow="1">
                <a:noFill/>
                <a:tableStyleId>{56810303-11A5-46B5-93A7-D0625A60C27D}</a:tableStyleId>
              </a:tblPr>
              <a:tblGrid>
                <a:gridCol w="1111825">
                  <a:extLst>
                    <a:ext uri="{9D8B030D-6E8A-4147-A177-3AD203B41FA5}">
                      <a16:colId xmlns:a16="http://schemas.microsoft.com/office/drawing/2014/main" val="20000"/>
                    </a:ext>
                  </a:extLst>
                </a:gridCol>
                <a:gridCol w="1111825">
                  <a:extLst>
                    <a:ext uri="{9D8B030D-6E8A-4147-A177-3AD203B41FA5}">
                      <a16:colId xmlns:a16="http://schemas.microsoft.com/office/drawing/2014/main" val="20001"/>
                    </a:ext>
                  </a:extLst>
                </a:gridCol>
                <a:gridCol w="876375">
                  <a:extLst>
                    <a:ext uri="{9D8B030D-6E8A-4147-A177-3AD203B41FA5}">
                      <a16:colId xmlns:a16="http://schemas.microsoft.com/office/drawing/2014/main" val="20002"/>
                    </a:ext>
                  </a:extLst>
                </a:gridCol>
                <a:gridCol w="950425">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763200">
                  <a:extLst>
                    <a:ext uri="{9D8B030D-6E8A-4147-A177-3AD203B41FA5}">
                      <a16:colId xmlns:a16="http://schemas.microsoft.com/office/drawing/2014/main" val="20005"/>
                    </a:ext>
                  </a:extLst>
                </a:gridCol>
              </a:tblGrid>
              <a:tr h="533400">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PRIORITÀ</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Progetti che hanno rilasciato Outputs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TOOLS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STRATEGIES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NETWORK</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TOTAL OUTPUTS</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bl>
          </a:graphicData>
        </a:graphic>
      </p:graphicFrame>
      <p:graphicFrame>
        <p:nvGraphicFramePr>
          <p:cNvPr id="265" name="Google Shape;265;p19"/>
          <p:cNvGraphicFramePr/>
          <p:nvPr/>
        </p:nvGraphicFramePr>
        <p:xfrm>
          <a:off x="2945953" y="6022526"/>
          <a:ext cx="6828325" cy="384525"/>
        </p:xfrm>
        <a:graphic>
          <a:graphicData uri="http://schemas.openxmlformats.org/drawingml/2006/table">
            <a:tbl>
              <a:tblPr bandRow="1">
                <a:noFill/>
                <a:tableStyleId>{56810303-11A5-46B5-93A7-D0625A60C27D}</a:tableStyleId>
              </a:tblPr>
              <a:tblGrid>
                <a:gridCol w="1371575">
                  <a:extLst>
                    <a:ext uri="{9D8B030D-6E8A-4147-A177-3AD203B41FA5}">
                      <a16:colId xmlns:a16="http://schemas.microsoft.com/office/drawing/2014/main" val="20000"/>
                    </a:ext>
                  </a:extLst>
                </a:gridCol>
                <a:gridCol w="1371575">
                  <a:extLst>
                    <a:ext uri="{9D8B030D-6E8A-4147-A177-3AD203B41FA5}">
                      <a16:colId xmlns:a16="http://schemas.microsoft.com/office/drawing/2014/main" val="20001"/>
                    </a:ext>
                  </a:extLst>
                </a:gridCol>
                <a:gridCol w="992700">
                  <a:extLst>
                    <a:ext uri="{9D8B030D-6E8A-4147-A177-3AD203B41FA5}">
                      <a16:colId xmlns:a16="http://schemas.microsoft.com/office/drawing/2014/main" val="20002"/>
                    </a:ext>
                  </a:extLst>
                </a:gridCol>
                <a:gridCol w="1212875">
                  <a:extLst>
                    <a:ext uri="{9D8B030D-6E8A-4147-A177-3AD203B41FA5}">
                      <a16:colId xmlns:a16="http://schemas.microsoft.com/office/drawing/2014/main" val="20003"/>
                    </a:ext>
                  </a:extLst>
                </a:gridCol>
                <a:gridCol w="992700">
                  <a:extLst>
                    <a:ext uri="{9D8B030D-6E8A-4147-A177-3AD203B41FA5}">
                      <a16:colId xmlns:a16="http://schemas.microsoft.com/office/drawing/2014/main" val="20004"/>
                    </a:ext>
                  </a:extLst>
                </a:gridCol>
                <a:gridCol w="886900">
                  <a:extLst>
                    <a:ext uri="{9D8B030D-6E8A-4147-A177-3AD203B41FA5}">
                      <a16:colId xmlns:a16="http://schemas.microsoft.com/office/drawing/2014/main" val="20005"/>
                    </a:ext>
                  </a:extLst>
                </a:gridCol>
              </a:tblGrid>
              <a:tr h="384525">
                <a:tc>
                  <a:txBody>
                    <a:bodyPr/>
                    <a:lstStyle/>
                    <a:p>
                      <a:pPr marL="0" marR="0" lvl="0" indent="0" algn="ctr" rtl="0">
                        <a:lnSpc>
                          <a:spcPct val="115000"/>
                        </a:lnSpc>
                        <a:spcBef>
                          <a:spcPts val="0"/>
                        </a:spcBef>
                        <a:spcAft>
                          <a:spcPts val="0"/>
                        </a:spcAft>
                        <a:buClr>
                          <a:srgbClr val="000000"/>
                        </a:buClr>
                        <a:buSzPts val="1800"/>
                        <a:buFont typeface="Arial"/>
                        <a:buNone/>
                      </a:pPr>
                      <a:r>
                        <a:rPr lang="it-IT" sz="1800" u="none" strike="noStrike" cap="none"/>
                        <a:t>TOTALE </a:t>
                      </a:r>
                      <a:endParaRPr sz="16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800"/>
                        <a:buFont typeface="Arial"/>
                        <a:buNone/>
                      </a:pPr>
                      <a:r>
                        <a:rPr lang="it-IT" sz="1800" u="none" strike="noStrike" cap="none"/>
                        <a:t>38</a:t>
                      </a:r>
                      <a:endParaRPr sz="16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800"/>
                        <a:buFont typeface="Arial"/>
                        <a:buNone/>
                      </a:pPr>
                      <a:r>
                        <a:rPr lang="it-IT" sz="1800" u="none" strike="noStrike" cap="none"/>
                        <a:t>98</a:t>
                      </a:r>
                      <a:endParaRPr sz="16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800"/>
                        <a:buFont typeface="Arial"/>
                        <a:buNone/>
                      </a:pPr>
                      <a:r>
                        <a:rPr lang="it-IT" sz="1800" u="none" strike="noStrike" cap="none"/>
                        <a:t>50</a:t>
                      </a:r>
                      <a:endParaRPr sz="16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800"/>
                        <a:buFont typeface="Arial"/>
                        <a:buNone/>
                      </a:pPr>
                      <a:r>
                        <a:rPr lang="it-IT" sz="1800" u="none" strike="noStrike" cap="none"/>
                        <a:t>15</a:t>
                      </a:r>
                      <a:endParaRPr sz="16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800"/>
                        <a:buFont typeface="Arial"/>
                        <a:buNone/>
                      </a:pPr>
                      <a:r>
                        <a:rPr lang="it-IT" sz="1800" u="none" strike="noStrike" cap="none"/>
                        <a:t>163</a:t>
                      </a:r>
                      <a:endParaRPr sz="16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bl>
          </a:graphicData>
        </a:graphic>
      </p:graphicFrame>
      <p:graphicFrame>
        <p:nvGraphicFramePr>
          <p:cNvPr id="266" name="Google Shape;266;p19"/>
          <p:cNvGraphicFramePr/>
          <p:nvPr/>
        </p:nvGraphicFramePr>
        <p:xfrm>
          <a:off x="4350059" y="5474299"/>
          <a:ext cx="5424250" cy="533400"/>
        </p:xfrm>
        <a:graphic>
          <a:graphicData uri="http://schemas.openxmlformats.org/drawingml/2006/table">
            <a:tbl>
              <a:tblPr bandRow="1">
                <a:noFill/>
                <a:tableStyleId>{56810303-11A5-46B5-93A7-D0625A60C27D}</a:tableStyleId>
              </a:tblPr>
              <a:tblGrid>
                <a:gridCol w="1322775">
                  <a:extLst>
                    <a:ext uri="{9D8B030D-6E8A-4147-A177-3AD203B41FA5}">
                      <a16:colId xmlns:a16="http://schemas.microsoft.com/office/drawing/2014/main" val="20000"/>
                    </a:ext>
                  </a:extLst>
                </a:gridCol>
                <a:gridCol w="994300">
                  <a:extLst>
                    <a:ext uri="{9D8B030D-6E8A-4147-A177-3AD203B41FA5}">
                      <a16:colId xmlns:a16="http://schemas.microsoft.com/office/drawing/2014/main" val="20001"/>
                    </a:ext>
                  </a:extLst>
                </a:gridCol>
                <a:gridCol w="1216250">
                  <a:extLst>
                    <a:ext uri="{9D8B030D-6E8A-4147-A177-3AD203B41FA5}">
                      <a16:colId xmlns:a16="http://schemas.microsoft.com/office/drawing/2014/main" val="20002"/>
                    </a:ext>
                  </a:extLst>
                </a:gridCol>
                <a:gridCol w="1012050">
                  <a:extLst>
                    <a:ext uri="{9D8B030D-6E8A-4147-A177-3AD203B41FA5}">
                      <a16:colId xmlns:a16="http://schemas.microsoft.com/office/drawing/2014/main" val="20003"/>
                    </a:ext>
                  </a:extLst>
                </a:gridCol>
                <a:gridCol w="878875">
                  <a:extLst>
                    <a:ext uri="{9D8B030D-6E8A-4147-A177-3AD203B41FA5}">
                      <a16:colId xmlns:a16="http://schemas.microsoft.com/office/drawing/2014/main" val="20004"/>
                    </a:ext>
                  </a:extLst>
                </a:gridCol>
              </a:tblGrid>
              <a:tr h="533400">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Progetti che hanno rilasciato Outputs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TOOLS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STRATEGIES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NETWORK</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000"/>
                        <a:buFont typeface="Arial"/>
                        <a:buNone/>
                      </a:pPr>
                      <a:r>
                        <a:rPr lang="it-IT" sz="1000" u="none" strike="noStrike" cap="none"/>
                        <a:t>TOTAL OUTPUTS</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bl>
          </a:graphicData>
        </a:graphic>
      </p:graphicFrame>
      <p:sp>
        <p:nvSpPr>
          <p:cNvPr id="267" name="Google Shape;267;p19"/>
          <p:cNvSpPr txBox="1"/>
          <p:nvPr/>
        </p:nvSpPr>
        <p:spPr>
          <a:xfrm>
            <a:off x="1773513" y="559930"/>
            <a:ext cx="5949649" cy="51702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400"/>
              <a:buFont typeface="Arial"/>
              <a:buNone/>
            </a:pPr>
            <a:r>
              <a:rPr lang="it-IT" sz="2400" b="1" i="0" u="none" strike="noStrike" cap="none">
                <a:solidFill>
                  <a:srgbClr val="852538"/>
                </a:solidFill>
                <a:latin typeface="Arial"/>
                <a:ea typeface="Arial"/>
                <a:cs typeface="Arial"/>
                <a:sym typeface="Arial"/>
              </a:rPr>
              <a:t>Progetti e output</a:t>
            </a:r>
            <a:endParaRPr sz="2400" b="1" i="0" u="none" strike="noStrike" cap="none">
              <a:solidFill>
                <a:srgbClr val="852538"/>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p:nvPr/>
        </p:nvSpPr>
        <p:spPr>
          <a:xfrm>
            <a:off x="247950" y="1172430"/>
            <a:ext cx="11696100" cy="501671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it-IT" sz="1600" b="1" dirty="0">
                <a:solidFill>
                  <a:srgbClr val="00B050"/>
                </a:solidFill>
              </a:rPr>
              <a:t>INTRODUZIONE</a:t>
            </a:r>
          </a:p>
          <a:p>
            <a:pPr marL="285750" marR="0" lvl="0" indent="-285750" algn="l" rtl="0">
              <a:lnSpc>
                <a:spcPct val="100000"/>
              </a:lnSpc>
              <a:spcBef>
                <a:spcPts val="0"/>
              </a:spcBef>
              <a:spcAft>
                <a:spcPts val="0"/>
              </a:spcAft>
              <a:buFont typeface="Arial" panose="020B0604020202020204" pitchFamily="34" charset="0"/>
              <a:buChar char="•"/>
            </a:pPr>
            <a:r>
              <a:rPr lang="it-IT" sz="1600" b="0" i="0" u="none" strike="noStrike" cap="none" dirty="0">
                <a:solidFill>
                  <a:srgbClr val="000000"/>
                </a:solidFill>
                <a:latin typeface="Arial"/>
                <a:ea typeface="Arial"/>
                <a:cs typeface="Arial"/>
                <a:sym typeface="Arial"/>
              </a:rPr>
              <a:t>Oggetto della ricerc</a:t>
            </a:r>
            <a:r>
              <a:rPr lang="it-IT" sz="1600" dirty="0"/>
              <a:t>a e obiettivi specifici</a:t>
            </a:r>
            <a:endParaRPr dirty="0"/>
          </a:p>
          <a:p>
            <a:pPr marL="285750" marR="0" lvl="0" indent="-285750" algn="l" rtl="0">
              <a:lnSpc>
                <a:spcPct val="100000"/>
              </a:lnSpc>
              <a:spcBef>
                <a:spcPts val="0"/>
              </a:spcBef>
              <a:spcAft>
                <a:spcPts val="0"/>
              </a:spcAft>
              <a:buFont typeface="Arial" panose="020B0604020202020204" pitchFamily="34" charset="0"/>
              <a:buChar char="•"/>
            </a:pPr>
            <a:r>
              <a:rPr lang="it-IT" sz="1600" b="0" i="0" u="none" strike="noStrike" cap="none" dirty="0">
                <a:solidFill>
                  <a:srgbClr val="000000"/>
                </a:solidFill>
                <a:latin typeface="Arial"/>
                <a:ea typeface="Arial"/>
                <a:cs typeface="Arial"/>
                <a:sym typeface="Arial"/>
              </a:rPr>
              <a:t>La metodologia di ricerca</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Font typeface="Arial" panose="020B0604020202020204" pitchFamily="34" charset="0"/>
              <a:buChar char="•"/>
            </a:pPr>
            <a:r>
              <a:rPr lang="it-IT" sz="1600" dirty="0"/>
              <a:t>Definizione del</a:t>
            </a:r>
            <a:r>
              <a:rPr lang="it-IT" sz="1600" b="0" i="0" u="none" strike="noStrike" cap="none" dirty="0">
                <a:solidFill>
                  <a:srgbClr val="000000"/>
                </a:solidFill>
                <a:latin typeface="Arial"/>
                <a:ea typeface="Arial"/>
                <a:cs typeface="Arial"/>
                <a:sym typeface="Arial"/>
              </a:rPr>
              <a:t> concetto di «capitalizzazione dei risultati»</a:t>
            </a:r>
            <a:endParaRPr dirty="0"/>
          </a:p>
          <a:p>
            <a:pPr marL="0" marR="0" lvl="0"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it-IT" sz="1600" b="1" i="0" u="none" strike="noStrike" cap="none" dirty="0">
                <a:solidFill>
                  <a:srgbClr val="00B050"/>
                </a:solidFill>
                <a:latin typeface="Arial"/>
                <a:ea typeface="Arial"/>
                <a:cs typeface="Arial"/>
                <a:sym typeface="Arial"/>
              </a:rPr>
              <a:t>LE ATTIVITÀ DI RICERCA</a:t>
            </a:r>
            <a:endParaRPr dirty="0"/>
          </a:p>
          <a:p>
            <a:pPr marL="285750" marR="0" lvl="0" indent="-285750" algn="l" rtl="0">
              <a:lnSpc>
                <a:spcPct val="100000"/>
              </a:lnSpc>
              <a:spcBef>
                <a:spcPts val="0"/>
              </a:spcBef>
              <a:spcAft>
                <a:spcPts val="0"/>
              </a:spcAft>
              <a:buFont typeface="Arial" panose="020B0604020202020204" pitchFamily="34" charset="0"/>
              <a:buChar char="•"/>
            </a:pPr>
            <a:r>
              <a:rPr lang="it-IT" sz="1600" b="0" i="0" u="none" strike="noStrike" cap="none" dirty="0">
                <a:solidFill>
                  <a:srgbClr val="000000"/>
                </a:solidFill>
                <a:latin typeface="Arial"/>
                <a:ea typeface="Arial"/>
                <a:cs typeface="Arial"/>
                <a:sym typeface="Arial"/>
              </a:rPr>
              <a:t>La selezione degli indicatori</a:t>
            </a:r>
            <a:endParaRPr dirty="0"/>
          </a:p>
          <a:p>
            <a:pPr marL="285750" marR="0" lvl="0" indent="-285750" algn="l" rtl="0">
              <a:lnSpc>
                <a:spcPct val="100000"/>
              </a:lnSpc>
              <a:spcBef>
                <a:spcPts val="0"/>
              </a:spcBef>
              <a:spcAft>
                <a:spcPts val="0"/>
              </a:spcAft>
              <a:buFont typeface="Arial" panose="020B0604020202020204" pitchFamily="34" charset="0"/>
              <a:buChar char="•"/>
            </a:pPr>
            <a:r>
              <a:rPr lang="it-IT" sz="1600" b="0" i="0" u="none" strike="noStrike" cap="none" dirty="0">
                <a:solidFill>
                  <a:srgbClr val="000000"/>
                </a:solidFill>
                <a:latin typeface="Arial"/>
                <a:ea typeface="Arial"/>
                <a:cs typeface="Arial"/>
                <a:sym typeface="Arial"/>
              </a:rPr>
              <a:t>Le fonti: raccolta, selezione e disponibilità</a:t>
            </a:r>
            <a:endParaRPr dirty="0"/>
          </a:p>
          <a:p>
            <a:pPr marL="285750" marR="0" lvl="0" indent="-285750" algn="l" rtl="0">
              <a:lnSpc>
                <a:spcPct val="100000"/>
              </a:lnSpc>
              <a:spcBef>
                <a:spcPts val="0"/>
              </a:spcBef>
              <a:spcAft>
                <a:spcPts val="0"/>
              </a:spcAft>
              <a:buFont typeface="Arial" panose="020B0604020202020204" pitchFamily="34" charset="0"/>
              <a:buChar char="•"/>
            </a:pPr>
            <a:r>
              <a:rPr lang="it-IT" sz="1600" b="0" i="0" u="none" strike="noStrike" cap="none" dirty="0">
                <a:solidFill>
                  <a:srgbClr val="000000"/>
                </a:solidFill>
                <a:latin typeface="Arial"/>
                <a:ea typeface="Arial"/>
                <a:cs typeface="Arial"/>
                <a:sym typeface="Arial"/>
              </a:rPr>
              <a:t>Analisi e selezione dei progetti	</a:t>
            </a:r>
            <a:endParaRPr dirty="0"/>
          </a:p>
          <a:p>
            <a:pPr marL="0" marR="0" lvl="0"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it-IT" sz="1600" b="1" i="0" u="none" strike="noStrike" cap="none" dirty="0">
                <a:solidFill>
                  <a:srgbClr val="00B050"/>
                </a:solidFill>
                <a:latin typeface="Arial"/>
                <a:ea typeface="Arial"/>
                <a:cs typeface="Arial"/>
                <a:sym typeface="Arial"/>
              </a:rPr>
              <a:t>LE EVIDENZE DELL’ANALISI</a:t>
            </a:r>
            <a:r>
              <a:rPr lang="it-IT" sz="1600" b="0" i="0" u="none" strike="noStrike" cap="none" dirty="0">
                <a:solidFill>
                  <a:srgbClr val="000000"/>
                </a:solidFill>
                <a:latin typeface="Arial"/>
                <a:ea typeface="Arial"/>
                <a:cs typeface="Arial"/>
                <a:sym typeface="Arial"/>
              </a:rPr>
              <a:t>	</a:t>
            </a:r>
            <a:endParaRPr dirty="0"/>
          </a:p>
          <a:p>
            <a:pPr marL="285750" marR="0" lvl="0" indent="-285750" algn="l" rtl="0">
              <a:lnSpc>
                <a:spcPct val="100000"/>
              </a:lnSpc>
              <a:spcBef>
                <a:spcPts val="0"/>
              </a:spcBef>
              <a:spcAft>
                <a:spcPts val="0"/>
              </a:spcAft>
              <a:buFont typeface="Arial" panose="020B0604020202020204" pitchFamily="34" charset="0"/>
              <a:buChar char="•"/>
            </a:pPr>
            <a:r>
              <a:rPr lang="it-IT" sz="1600" b="0" i="0" u="none" strike="noStrike" cap="none" dirty="0">
                <a:solidFill>
                  <a:srgbClr val="000000"/>
                </a:solidFill>
                <a:latin typeface="Arial"/>
                <a:ea typeface="Arial"/>
                <a:cs typeface="Arial"/>
                <a:sym typeface="Arial"/>
              </a:rPr>
              <a:t>Analisi della partecipazione e del posizionamento degli attori italiani al programma: </a:t>
            </a:r>
            <a:endParaRPr dirty="0"/>
          </a:p>
          <a:p>
            <a:pPr marL="285750" marR="0" lvl="0" indent="-285750" algn="l" rtl="0">
              <a:lnSpc>
                <a:spcPct val="100000"/>
              </a:lnSpc>
              <a:spcBef>
                <a:spcPts val="0"/>
              </a:spcBef>
              <a:spcAft>
                <a:spcPts val="0"/>
              </a:spcAft>
              <a:buFont typeface="Arial" panose="020B0604020202020204" pitchFamily="34" charset="0"/>
              <a:buChar char="•"/>
            </a:pPr>
            <a:r>
              <a:rPr lang="it-IT" sz="1600" dirty="0"/>
              <a:t>I</a:t>
            </a:r>
            <a:r>
              <a:rPr lang="it-IT" sz="1600" b="0" i="0" u="none" strike="noStrike" cap="none" dirty="0">
                <a:solidFill>
                  <a:srgbClr val="000000"/>
                </a:solidFill>
                <a:latin typeface="Arial"/>
                <a:ea typeface="Arial"/>
                <a:cs typeface="Arial"/>
                <a:sym typeface="Arial"/>
              </a:rPr>
              <a:t>l contributo dei progetti alla capitalizzazione dei risultati nell’area di cooperazione spazio alpino</a:t>
            </a:r>
            <a:endParaRPr lang="it-IT" dirty="0"/>
          </a:p>
          <a:p>
            <a:pPr lvl="7"/>
            <a:r>
              <a:rPr lang="it-IT" sz="1600" dirty="0"/>
              <a:t>             - </a:t>
            </a:r>
            <a:r>
              <a:rPr lang="it-IT" sz="1600" b="0" i="0" u="none" strike="noStrike" cap="none" dirty="0">
                <a:solidFill>
                  <a:srgbClr val="000000"/>
                </a:solidFill>
                <a:latin typeface="Arial"/>
                <a:ea typeface="Arial"/>
                <a:cs typeface="Arial"/>
                <a:sym typeface="Arial"/>
              </a:rPr>
              <a:t>I progetti e la capitalizzazione “light”</a:t>
            </a:r>
            <a:endParaRPr lang="it-IT" dirty="0"/>
          </a:p>
          <a:p>
            <a:pPr marR="0" lvl="0" algn="l" rtl="0">
              <a:lnSpc>
                <a:spcPct val="100000"/>
              </a:lnSpc>
              <a:spcBef>
                <a:spcPts val="0"/>
              </a:spcBef>
              <a:spcAft>
                <a:spcPts val="0"/>
              </a:spcAft>
              <a:buClr>
                <a:srgbClr val="000000"/>
              </a:buClr>
              <a:buSzPts val="1600"/>
            </a:pPr>
            <a:r>
              <a:rPr lang="it-IT" sz="1600" b="0" i="0" u="none" strike="noStrike" cap="none" dirty="0">
                <a:solidFill>
                  <a:srgbClr val="000000"/>
                </a:solidFill>
                <a:latin typeface="Arial"/>
                <a:ea typeface="Arial"/>
                <a:cs typeface="Arial"/>
                <a:sym typeface="Arial"/>
              </a:rPr>
              <a:t>             - I progetti e la capitalizzazione “forte”</a:t>
            </a:r>
            <a:endParaRPr lang="it-IT" dirty="0"/>
          </a:p>
          <a:p>
            <a:endParaRPr lang="it-IT" sz="1600" b="1" dirty="0">
              <a:solidFill>
                <a:srgbClr val="00B050"/>
              </a:solidFill>
            </a:endParaRPr>
          </a:p>
          <a:p>
            <a:r>
              <a:rPr lang="it-IT" sz="1600" b="1" dirty="0">
                <a:solidFill>
                  <a:srgbClr val="00B050"/>
                </a:solidFill>
              </a:rPr>
              <a:t>LE RIFLESSIONI E LE INDICAZIONI DELLA RICERCA</a:t>
            </a:r>
          </a:p>
          <a:p>
            <a:pPr marL="285750" marR="0" lvl="0" indent="-285750" algn="l" rtl="0">
              <a:lnSpc>
                <a:spcPct val="100000"/>
              </a:lnSpc>
              <a:spcBef>
                <a:spcPts val="0"/>
              </a:spcBef>
              <a:spcAft>
                <a:spcPts val="0"/>
              </a:spcAft>
              <a:buFont typeface="Arial" panose="020B0604020202020204" pitchFamily="34" charset="0"/>
              <a:buChar char="•"/>
            </a:pPr>
            <a:r>
              <a:rPr lang="it-IT" sz="1600" b="0" i="0" u="none" strike="noStrike" cap="none" dirty="0">
                <a:solidFill>
                  <a:srgbClr val="000000"/>
                </a:solidFill>
                <a:latin typeface="Arial"/>
                <a:ea typeface="Arial"/>
                <a:cs typeface="Arial"/>
                <a:sym typeface="Arial"/>
              </a:rPr>
              <a:t>La capacità del Programma di capitalizzare: Analisi SWOT</a:t>
            </a:r>
            <a:endParaRPr dirty="0"/>
          </a:p>
          <a:p>
            <a:pPr marL="285750" indent="-285750">
              <a:buFont typeface="Arial" panose="020B0604020202020204" pitchFamily="34" charset="0"/>
              <a:buChar char="•"/>
            </a:pPr>
            <a:r>
              <a:rPr lang="it-IT" sz="1600" dirty="0"/>
              <a:t>I fattori abilitanti e gli ostacoli alla capitalizzazione dei risultati</a:t>
            </a:r>
          </a:p>
          <a:p>
            <a:pPr marL="285750" marR="0" lvl="0" indent="-285750" algn="l" rtl="0">
              <a:lnSpc>
                <a:spcPct val="100000"/>
              </a:lnSpc>
              <a:spcBef>
                <a:spcPts val="0"/>
              </a:spcBef>
              <a:spcAft>
                <a:spcPts val="0"/>
              </a:spcAft>
              <a:buFont typeface="Arial" panose="020B0604020202020204" pitchFamily="34" charset="0"/>
              <a:buChar char="•"/>
            </a:pPr>
            <a:r>
              <a:rPr lang="it-IT" sz="1600" b="0" i="0" u="none" strike="noStrike" cap="none" dirty="0">
                <a:solidFill>
                  <a:srgbClr val="000000"/>
                </a:solidFill>
                <a:latin typeface="Arial"/>
                <a:ea typeface="Arial"/>
                <a:cs typeface="Arial"/>
                <a:sym typeface="Arial"/>
              </a:rPr>
              <a:t>Raccomandazioni per la programmazione 2021-2027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271"/>
        <p:cNvGrpSpPr/>
        <p:nvPr/>
      </p:nvGrpSpPr>
      <p:grpSpPr>
        <a:xfrm>
          <a:off x="0" y="0"/>
          <a:ext cx="0" cy="0"/>
          <a:chOff x="0" y="0"/>
          <a:chExt cx="0" cy="0"/>
        </a:xfrm>
      </p:grpSpPr>
      <p:sp>
        <p:nvSpPr>
          <p:cNvPr id="272" name="Google Shape;272;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73" name="Google Shape;273;p20"/>
          <p:cNvSpPr/>
          <p:nvPr/>
        </p:nvSpPr>
        <p:spPr>
          <a:xfrm>
            <a:off x="446534" y="455422"/>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0"/>
          <p:cNvSpPr/>
          <p:nvPr/>
        </p:nvSpPr>
        <p:spPr>
          <a:xfrm>
            <a:off x="4244341"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0"/>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0"/>
          <p:cNvSpPr/>
          <p:nvPr/>
        </p:nvSpPr>
        <p:spPr>
          <a:xfrm>
            <a:off x="446533" y="5873675"/>
            <a:ext cx="11296733" cy="51689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77" name="Google Shape;277;p20"/>
          <p:cNvGraphicFramePr/>
          <p:nvPr/>
        </p:nvGraphicFramePr>
        <p:xfrm>
          <a:off x="457200" y="690392"/>
          <a:ext cx="11281450" cy="5043225"/>
        </p:xfrm>
        <a:graphic>
          <a:graphicData uri="http://schemas.openxmlformats.org/drawingml/2006/table">
            <a:tbl>
              <a:tblPr firstRow="1" firstCol="1" bandRow="1">
                <a:noFill/>
                <a:tableStyleId>{56810303-11A5-46B5-93A7-D0625A60C27D}</a:tableStyleId>
              </a:tblPr>
              <a:tblGrid>
                <a:gridCol w="3970000">
                  <a:extLst>
                    <a:ext uri="{9D8B030D-6E8A-4147-A177-3AD203B41FA5}">
                      <a16:colId xmlns:a16="http://schemas.microsoft.com/office/drawing/2014/main" val="20000"/>
                    </a:ext>
                  </a:extLst>
                </a:gridCol>
                <a:gridCol w="1958250">
                  <a:extLst>
                    <a:ext uri="{9D8B030D-6E8A-4147-A177-3AD203B41FA5}">
                      <a16:colId xmlns:a16="http://schemas.microsoft.com/office/drawing/2014/main" val="20001"/>
                    </a:ext>
                  </a:extLst>
                </a:gridCol>
                <a:gridCol w="2000075">
                  <a:extLst>
                    <a:ext uri="{9D8B030D-6E8A-4147-A177-3AD203B41FA5}">
                      <a16:colId xmlns:a16="http://schemas.microsoft.com/office/drawing/2014/main" val="20002"/>
                    </a:ext>
                  </a:extLst>
                </a:gridCol>
                <a:gridCol w="1904475">
                  <a:extLst>
                    <a:ext uri="{9D8B030D-6E8A-4147-A177-3AD203B41FA5}">
                      <a16:colId xmlns:a16="http://schemas.microsoft.com/office/drawing/2014/main" val="20003"/>
                    </a:ext>
                  </a:extLst>
                </a:gridCol>
                <a:gridCol w="1448650">
                  <a:extLst>
                    <a:ext uri="{9D8B030D-6E8A-4147-A177-3AD203B41FA5}">
                      <a16:colId xmlns:a16="http://schemas.microsoft.com/office/drawing/2014/main" val="20004"/>
                    </a:ext>
                  </a:extLst>
                </a:gridCol>
              </a:tblGrid>
              <a:tr h="560100">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OUTPUT</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Ricorrenze in TOOL</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Ricorrenze in STRATEGIES</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ricorrenze in NETWORK</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Totali</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00"/>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u="none" strike="noStrike" cap="none"/>
                        <a:t>Report/Libri bianchi</a:t>
                      </a:r>
                      <a:endParaRPr sz="1300" u="none" strike="noStrike" cap="none">
                        <a:solidFill>
                          <a:srgbClr val="000000"/>
                        </a:solidFill>
                        <a:latin typeface="Calibri"/>
                        <a:ea typeface="Calibri"/>
                        <a:cs typeface="Calibri"/>
                        <a:sym typeface="Calibri"/>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10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10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2</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22</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01"/>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u="none" strike="noStrike" cap="none"/>
                        <a:t>Piattaforme digitali</a:t>
                      </a:r>
                      <a:endParaRPr sz="1300" u="none" strike="noStrike" cap="none">
                        <a:solidFill>
                          <a:srgbClr val="000000"/>
                        </a:solidFill>
                        <a:latin typeface="Calibri"/>
                        <a:ea typeface="Calibri"/>
                        <a:cs typeface="Calibri"/>
                        <a:sym typeface="Calibri"/>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13</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1</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4</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18</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02"/>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u="none" strike="noStrike" cap="none"/>
                        <a:t>Lineeguida/roadmap</a:t>
                      </a:r>
                      <a:endParaRPr sz="1300" u="none" strike="noStrike" cap="none">
                        <a:solidFill>
                          <a:srgbClr val="000000"/>
                        </a:solidFill>
                        <a:latin typeface="Calibri"/>
                        <a:ea typeface="Calibri"/>
                        <a:cs typeface="Calibri"/>
                        <a:sym typeface="Calibri"/>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9</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7</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2</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18</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03"/>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u="none" strike="noStrike" cap="none"/>
                        <a:t>Video/Brochure/libretti/poster</a:t>
                      </a:r>
                      <a:endParaRPr sz="1300" u="none" strike="noStrike" cap="none">
                        <a:solidFill>
                          <a:srgbClr val="000000"/>
                        </a:solidFill>
                        <a:latin typeface="Calibri"/>
                        <a:ea typeface="Calibri"/>
                        <a:cs typeface="Calibri"/>
                        <a:sym typeface="Calibri"/>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9</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3</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solidFill>
                            <a:srgbClr val="000000"/>
                          </a:solidFill>
                          <a:latin typeface="Calibri"/>
                          <a:ea typeface="Calibri"/>
                          <a:cs typeface="Calibri"/>
                          <a:sym typeface="Calibri"/>
                        </a:rPr>
                        <a:t>12</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04"/>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u="none" strike="noStrike" cap="none"/>
                        <a:t>Raccomandazioni</a:t>
                      </a:r>
                      <a:endParaRPr sz="1300" u="none" strike="noStrike" cap="none">
                        <a:solidFill>
                          <a:srgbClr val="000000"/>
                        </a:solidFill>
                        <a:latin typeface="Calibri"/>
                        <a:ea typeface="Calibri"/>
                        <a:cs typeface="Calibri"/>
                        <a:sym typeface="Calibri"/>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1</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7</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8</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05"/>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u="none" strike="noStrike" cap="none"/>
                        <a:t>Buone pratiche (raccolte)</a:t>
                      </a:r>
                      <a:endParaRPr sz="1300" u="none" strike="noStrike" cap="none">
                        <a:solidFill>
                          <a:srgbClr val="000000"/>
                        </a:solidFill>
                        <a:latin typeface="Calibri"/>
                        <a:ea typeface="Calibri"/>
                        <a:cs typeface="Calibri"/>
                        <a:sym typeface="Calibri"/>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4</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4</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8</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06"/>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u="none" strike="noStrike" cap="none"/>
                        <a:t>Toolkit/Toolbox</a:t>
                      </a:r>
                      <a:endParaRPr sz="1300" u="none" strike="noStrike" cap="none">
                        <a:solidFill>
                          <a:srgbClr val="000000"/>
                        </a:solidFill>
                        <a:latin typeface="Calibri"/>
                        <a:ea typeface="Calibri"/>
                        <a:cs typeface="Calibri"/>
                        <a:sym typeface="Calibri"/>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7</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7</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07"/>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u="none" strike="noStrike" cap="none"/>
                        <a:t>Indicatori o survery assessment</a:t>
                      </a:r>
                      <a:endParaRPr sz="1300" u="none" strike="noStrike" cap="none">
                        <a:solidFill>
                          <a:srgbClr val="000000"/>
                        </a:solidFill>
                        <a:latin typeface="Calibri"/>
                        <a:ea typeface="Calibri"/>
                        <a:cs typeface="Calibri"/>
                        <a:sym typeface="Calibri"/>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6</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1</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7</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08"/>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b="1" i="0" u="none" strike="noStrike" cap="none">
                          <a:solidFill>
                            <a:schemeClr val="lt1"/>
                          </a:solidFill>
                          <a:latin typeface="Gill Sans"/>
                          <a:ea typeface="Gill Sans"/>
                          <a:cs typeface="Gill Sans"/>
                          <a:sym typeface="Gill Sans"/>
                        </a:rPr>
                        <a:t>Manuali/schede tecniche</a:t>
                      </a:r>
                      <a:endParaRPr sz="1500" b="1" i="0" u="none" strike="noStrike" cap="none">
                        <a:solidFill>
                          <a:schemeClr val="lt1"/>
                        </a:solidFill>
                        <a:latin typeface="Gill Sans"/>
                        <a:ea typeface="Gill Sans"/>
                        <a:cs typeface="Gill Sans"/>
                        <a:sym typeface="Gill Sans"/>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6</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solidFill>
                            <a:srgbClr val="000000"/>
                          </a:solidFill>
                          <a:latin typeface="Calibri"/>
                          <a:ea typeface="Calibri"/>
                          <a:cs typeface="Calibri"/>
                          <a:sym typeface="Calibri"/>
                        </a:rPr>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solidFill>
                            <a:srgbClr val="000000"/>
                          </a:solidFill>
                          <a:latin typeface="Calibri"/>
                          <a:ea typeface="Calibri"/>
                          <a:cs typeface="Calibri"/>
                          <a:sym typeface="Calibri"/>
                        </a:rPr>
                        <a:t>6</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09"/>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u="none" strike="noStrike" cap="none"/>
                        <a:t>Corsi formazione</a:t>
                      </a:r>
                      <a:endParaRPr sz="1300" u="none" strike="noStrike" cap="none">
                        <a:solidFill>
                          <a:srgbClr val="000000"/>
                        </a:solidFill>
                        <a:latin typeface="Calibri"/>
                        <a:ea typeface="Calibri"/>
                        <a:cs typeface="Calibri"/>
                        <a:sym typeface="Calibri"/>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3</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3</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6</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10"/>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u="none" strike="noStrike" cap="none"/>
                        <a:t>Database</a:t>
                      </a:r>
                      <a:endParaRPr sz="1300" u="none" strike="noStrike" cap="none">
                        <a:solidFill>
                          <a:srgbClr val="000000"/>
                        </a:solidFill>
                        <a:latin typeface="Calibri"/>
                        <a:ea typeface="Calibri"/>
                        <a:cs typeface="Calibri"/>
                        <a:sym typeface="Calibri"/>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5</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 </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5</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11"/>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u="none" strike="noStrike" cap="none"/>
                        <a:t>Modelli/metodologie</a:t>
                      </a:r>
                      <a:endParaRPr sz="1300" u="none" strike="noStrike" cap="none">
                        <a:solidFill>
                          <a:srgbClr val="000000"/>
                        </a:solidFill>
                        <a:latin typeface="Calibri"/>
                        <a:ea typeface="Calibri"/>
                        <a:cs typeface="Calibri"/>
                        <a:sym typeface="Calibri"/>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3</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3</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12"/>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u="none" strike="noStrike" cap="none"/>
                        <a:t>Software</a:t>
                      </a:r>
                      <a:endParaRPr sz="1300" u="none" strike="noStrike" cap="none">
                        <a:solidFill>
                          <a:srgbClr val="000000"/>
                        </a:solidFill>
                        <a:latin typeface="Calibri"/>
                        <a:ea typeface="Calibri"/>
                        <a:cs typeface="Calibri"/>
                        <a:sym typeface="Calibri"/>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2</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2</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13"/>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u="none" strike="noStrike" cap="none"/>
                        <a:t>Reti/partenariati costituiti</a:t>
                      </a:r>
                      <a:endParaRPr sz="1300" u="none" strike="noStrike" cap="none">
                        <a:solidFill>
                          <a:srgbClr val="000000"/>
                        </a:solidFill>
                        <a:latin typeface="Calibri"/>
                        <a:ea typeface="Calibri"/>
                        <a:cs typeface="Calibri"/>
                        <a:sym typeface="Calibri"/>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3</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3</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14"/>
                  </a:ext>
                </a:extLst>
              </a:tr>
              <a:tr h="298875">
                <a:tc>
                  <a:txBody>
                    <a:bodyPr/>
                    <a:lstStyle/>
                    <a:p>
                      <a:pPr marL="0" marR="0" lvl="0" indent="0" algn="l" rtl="0">
                        <a:lnSpc>
                          <a:spcPct val="115000"/>
                        </a:lnSpc>
                        <a:spcBef>
                          <a:spcPts val="0"/>
                        </a:spcBef>
                        <a:spcAft>
                          <a:spcPts val="0"/>
                        </a:spcAft>
                        <a:buClr>
                          <a:srgbClr val="000000"/>
                        </a:buClr>
                        <a:buSzPts val="1500"/>
                        <a:buFont typeface="Arial"/>
                        <a:buNone/>
                      </a:pPr>
                      <a:r>
                        <a:rPr lang="it-IT" sz="1500" u="none" strike="noStrike" cap="none"/>
                        <a:t>Think Tank/Forum</a:t>
                      </a:r>
                      <a:endParaRPr sz="1300" u="none" strike="noStrike" cap="none">
                        <a:solidFill>
                          <a:srgbClr val="000000"/>
                        </a:solidFill>
                        <a:latin typeface="Calibri"/>
                        <a:ea typeface="Calibri"/>
                        <a:cs typeface="Calibri"/>
                        <a:sym typeface="Calibri"/>
                      </a:endParaRPr>
                    </a:p>
                  </a:txBody>
                  <a:tcPr marL="56925" marR="56925" marT="0" marB="0" anchor="b"/>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0</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2</a:t>
                      </a:r>
                      <a:endParaRPr sz="1300" u="none" strike="noStrike" cap="none">
                        <a:solidFill>
                          <a:srgbClr val="000000"/>
                        </a:solidFill>
                        <a:latin typeface="Calibri"/>
                        <a:ea typeface="Calibri"/>
                        <a:cs typeface="Calibri"/>
                        <a:sym typeface="Calibri"/>
                      </a:endParaRPr>
                    </a:p>
                  </a:txBody>
                  <a:tcPr marL="56925" marR="56925" marT="0" marB="0" anchor="ctr"/>
                </a:tc>
                <a:tc>
                  <a:txBody>
                    <a:bodyPr/>
                    <a:lstStyle/>
                    <a:p>
                      <a:pPr marL="0" marR="0" lvl="0" indent="0" algn="ctr" rtl="0">
                        <a:lnSpc>
                          <a:spcPct val="115000"/>
                        </a:lnSpc>
                        <a:spcBef>
                          <a:spcPts val="0"/>
                        </a:spcBef>
                        <a:spcAft>
                          <a:spcPts val="0"/>
                        </a:spcAft>
                        <a:buClr>
                          <a:srgbClr val="000000"/>
                        </a:buClr>
                        <a:buSzPts val="1500"/>
                        <a:buFont typeface="Arial"/>
                        <a:buNone/>
                      </a:pPr>
                      <a:r>
                        <a:rPr lang="it-IT" sz="1500" u="none" strike="noStrike" cap="none"/>
                        <a:t>2</a:t>
                      </a:r>
                      <a:endParaRPr sz="1300" u="none" strike="noStrike" cap="none">
                        <a:solidFill>
                          <a:srgbClr val="000000"/>
                        </a:solidFill>
                        <a:latin typeface="Calibri"/>
                        <a:ea typeface="Calibri"/>
                        <a:cs typeface="Calibri"/>
                        <a:sym typeface="Calibri"/>
                      </a:endParaRPr>
                    </a:p>
                  </a:txBody>
                  <a:tcPr marL="56925" marR="56925" marT="0" marB="0" anchor="ctr"/>
                </a:tc>
                <a:extLst>
                  <a:ext uri="{0D108BD9-81ED-4DB2-BD59-A6C34878D82A}">
                    <a16:rowId xmlns:a16="http://schemas.microsoft.com/office/drawing/2014/main" val="10015"/>
                  </a:ext>
                </a:extLst>
              </a:tr>
            </a:tbl>
          </a:graphicData>
        </a:graphic>
      </p:graphicFrame>
      <p:sp>
        <p:nvSpPr>
          <p:cNvPr id="278" name="Google Shape;278;p20"/>
          <p:cNvSpPr txBox="1"/>
          <p:nvPr/>
        </p:nvSpPr>
        <p:spPr>
          <a:xfrm>
            <a:off x="545275" y="5947454"/>
            <a:ext cx="60975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chemeClr val="lt1"/>
                </a:solidFill>
                <a:latin typeface="Calibri"/>
                <a:ea typeface="Calibri"/>
                <a:cs typeface="Calibri"/>
                <a:sym typeface="Calibri"/>
              </a:rPr>
              <a:t>Classificazione più specifica dei prodotti </a:t>
            </a:r>
            <a:endParaRPr sz="1800" b="1" i="0" u="none" strike="noStrike" cap="none">
              <a:solidFill>
                <a:schemeClr val="lt1"/>
              </a:solidFill>
              <a:latin typeface="Gill Sans"/>
              <a:ea typeface="Gill Sans"/>
              <a:cs typeface="Gill Sans"/>
              <a:sym typeface="Gill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gfc3b54e639_0_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ill Sans"/>
              <a:ea typeface="Gill Sans"/>
              <a:cs typeface="Gill Sans"/>
              <a:sym typeface="Gill Sans"/>
            </a:endParaRPr>
          </a:p>
        </p:txBody>
      </p:sp>
      <p:sp>
        <p:nvSpPr>
          <p:cNvPr id="284" name="Google Shape;284;gfc3b54e639_0_2"/>
          <p:cNvSpPr/>
          <p:nvPr/>
        </p:nvSpPr>
        <p:spPr>
          <a:xfrm>
            <a:off x="446534" y="455422"/>
            <a:ext cx="3703200" cy="95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gfc3b54e639_0_2"/>
          <p:cNvSpPr/>
          <p:nvPr/>
        </p:nvSpPr>
        <p:spPr>
          <a:xfrm>
            <a:off x="4244341" y="457200"/>
            <a:ext cx="3703200" cy="91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gfc3b54e639_0_2"/>
          <p:cNvSpPr/>
          <p:nvPr/>
        </p:nvSpPr>
        <p:spPr>
          <a:xfrm>
            <a:off x="8042147" y="453643"/>
            <a:ext cx="3703200" cy="987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gfc3b54e639_0_2"/>
          <p:cNvPicPr preferRelativeResize="0"/>
          <p:nvPr/>
        </p:nvPicPr>
        <p:blipFill rotWithShape="1">
          <a:blip r:embed="rId3">
            <a:alphaModFix/>
          </a:blip>
          <a:srcRect/>
          <a:stretch/>
        </p:blipFill>
        <p:spPr>
          <a:xfrm>
            <a:off x="3235040" y="1005901"/>
            <a:ext cx="8513619" cy="4006263"/>
          </a:xfrm>
          <a:prstGeom prst="rect">
            <a:avLst/>
          </a:prstGeom>
          <a:noFill/>
          <a:ln>
            <a:noFill/>
          </a:ln>
        </p:spPr>
      </p:pic>
      <p:sp>
        <p:nvSpPr>
          <p:cNvPr id="288" name="Google Shape;288;gfc3b54e639_0_2"/>
          <p:cNvSpPr/>
          <p:nvPr/>
        </p:nvSpPr>
        <p:spPr>
          <a:xfrm>
            <a:off x="138545" y="1004080"/>
            <a:ext cx="2957948" cy="40080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gfc3b54e639_0_2"/>
          <p:cNvSpPr txBox="1"/>
          <p:nvPr/>
        </p:nvSpPr>
        <p:spPr>
          <a:xfrm>
            <a:off x="609600" y="1745673"/>
            <a:ext cx="20367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800">
                <a:solidFill>
                  <a:srgbClr val="FFFFFF"/>
                </a:solidFill>
                <a:latin typeface="Corbel"/>
                <a:ea typeface="Corbel"/>
                <a:cs typeface="Corbel"/>
                <a:sym typeface="Corbel"/>
              </a:rPr>
              <a:t>Capacità teorica di produrre effetti di capitalizzazione in virtù della propria trasferibilità e assimilabilit</a:t>
            </a:r>
            <a:r>
              <a:rPr lang="it-IT" sz="1400" b="0" i="0" u="none" strike="noStrike" cap="none">
                <a:solidFill>
                  <a:schemeClr val="lt1"/>
                </a:solidFill>
                <a:latin typeface="Arial"/>
                <a:ea typeface="Arial"/>
                <a:cs typeface="Arial"/>
                <a:sym typeface="Arial"/>
              </a:rPr>
              <a:t>à </a:t>
            </a:r>
            <a:endParaRPr sz="1400" b="0" i="0" u="none" strike="noStrike" cap="none">
              <a:solidFill>
                <a:schemeClr val="lt1"/>
              </a:solidFill>
              <a:latin typeface="Arial"/>
              <a:ea typeface="Arial"/>
              <a:cs typeface="Arial"/>
              <a:sym typeface="Arial"/>
            </a:endParaRPr>
          </a:p>
        </p:txBody>
      </p:sp>
      <p:sp>
        <p:nvSpPr>
          <p:cNvPr id="2" name="CasellaDiTesto 1">
            <a:extLst>
              <a:ext uri="{FF2B5EF4-FFF2-40B4-BE49-F238E27FC236}">
                <a16:creationId xmlns:a16="http://schemas.microsoft.com/office/drawing/2014/main" id="{34364829-03F2-1544-AB88-7B07BF65CA4C}"/>
              </a:ext>
            </a:extLst>
          </p:cNvPr>
          <p:cNvSpPr txBox="1"/>
          <p:nvPr/>
        </p:nvSpPr>
        <p:spPr>
          <a:xfrm>
            <a:off x="609600" y="5461348"/>
            <a:ext cx="11277599" cy="1169551"/>
          </a:xfrm>
          <a:prstGeom prst="rect">
            <a:avLst/>
          </a:prstGeom>
          <a:noFill/>
        </p:spPr>
        <p:txBody>
          <a:bodyPr wrap="square" rtlCol="0">
            <a:spAutoFit/>
          </a:bodyPr>
          <a:lstStyle/>
          <a:p>
            <a:r>
              <a:rPr lang="it-IT" dirty="0"/>
              <a:t>Circa il </a:t>
            </a:r>
            <a:r>
              <a:rPr lang="it-IT" b="1" dirty="0"/>
              <a:t>40% dei ha  potenziale di capitalizzazione elevato. Ciò si traduce nei fatti in una tendenza dei progetti – per quanto non sollecitata dal Programma e forse neppure troppo consapevole – a produrre risultati che possano essere trasferiti.</a:t>
            </a:r>
            <a:endParaRPr lang="it-IT" dirty="0"/>
          </a:p>
          <a:p>
            <a:r>
              <a:rPr lang="it-IT" b="1" dirty="0"/>
              <a:t>Il Programma non orienta la produzione degli output, ma in un’ottica di capitalizzazione, sollecitare certi tipi di output (più capitalizzabili) potrebbe favorire la “messa a terra” e la sostenibilità dei risultati.</a:t>
            </a:r>
            <a:endParaRPr lang="it-IT" dirty="0"/>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gfc3b54e639_0_14"/>
          <p:cNvSpPr/>
          <p:nvPr/>
        </p:nvSpPr>
        <p:spPr>
          <a:xfrm>
            <a:off x="446534" y="455422"/>
            <a:ext cx="3703200" cy="95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fc3b54e639_0_14"/>
          <p:cNvSpPr/>
          <p:nvPr/>
        </p:nvSpPr>
        <p:spPr>
          <a:xfrm>
            <a:off x="4244341" y="457200"/>
            <a:ext cx="3703200" cy="91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gfc3b54e639_0_14"/>
          <p:cNvSpPr/>
          <p:nvPr/>
        </p:nvSpPr>
        <p:spPr>
          <a:xfrm>
            <a:off x="8042147" y="453643"/>
            <a:ext cx="3703200" cy="987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gfc3b54e639_0_14"/>
          <p:cNvSpPr/>
          <p:nvPr/>
        </p:nvSpPr>
        <p:spPr>
          <a:xfrm>
            <a:off x="234125" y="1234125"/>
            <a:ext cx="3091200" cy="400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gfc3b54e639_0_14"/>
          <p:cNvSpPr txBox="1"/>
          <p:nvPr/>
        </p:nvSpPr>
        <p:spPr>
          <a:xfrm>
            <a:off x="384576" y="1971450"/>
            <a:ext cx="28188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dirty="0">
                <a:solidFill>
                  <a:schemeClr val="lt1"/>
                </a:solidFill>
                <a:latin typeface="Corbel"/>
                <a:ea typeface="Corbel"/>
                <a:cs typeface="Corbel"/>
                <a:sym typeface="Corbel"/>
              </a:rPr>
              <a:t>Output progettuali per sfera di competenza</a:t>
            </a:r>
            <a:endParaRPr sz="2400" b="1" i="0" u="none" strike="noStrike" cap="none" dirty="0">
              <a:solidFill>
                <a:schemeClr val="lt1"/>
              </a:solidFill>
              <a:latin typeface="Corbel"/>
              <a:ea typeface="Corbel"/>
              <a:cs typeface="Corbel"/>
              <a:sym typeface="Corbel"/>
            </a:endParaRPr>
          </a:p>
        </p:txBody>
      </p:sp>
      <p:pic>
        <p:nvPicPr>
          <p:cNvPr id="2" name="Immagine 1">
            <a:extLst>
              <a:ext uri="{FF2B5EF4-FFF2-40B4-BE49-F238E27FC236}">
                <a16:creationId xmlns:a16="http://schemas.microsoft.com/office/drawing/2014/main" id="{DC630950-A7ED-E74C-A913-DB3F23B026BD}"/>
              </a:ext>
            </a:extLst>
          </p:cNvPr>
          <p:cNvPicPr>
            <a:picLocks noChangeAspect="1"/>
          </p:cNvPicPr>
          <p:nvPr/>
        </p:nvPicPr>
        <p:blipFill>
          <a:blip r:embed="rId3"/>
          <a:stretch>
            <a:fillRect/>
          </a:stretch>
        </p:blipFill>
        <p:spPr>
          <a:xfrm>
            <a:off x="5610741" y="1036781"/>
            <a:ext cx="5029550" cy="3717493"/>
          </a:xfrm>
          <a:prstGeom prst="rect">
            <a:avLst/>
          </a:prstGeom>
        </p:spPr>
      </p:pic>
      <p:sp>
        <p:nvSpPr>
          <p:cNvPr id="4" name="CasellaDiTesto 3">
            <a:extLst>
              <a:ext uri="{FF2B5EF4-FFF2-40B4-BE49-F238E27FC236}">
                <a16:creationId xmlns:a16="http://schemas.microsoft.com/office/drawing/2014/main" id="{096284C5-044B-954A-AD91-F4A1E19CD7FD}"/>
              </a:ext>
            </a:extLst>
          </p:cNvPr>
          <p:cNvSpPr txBox="1"/>
          <p:nvPr/>
        </p:nvSpPr>
        <p:spPr>
          <a:xfrm>
            <a:off x="3790604" y="5120640"/>
            <a:ext cx="7148945" cy="1077218"/>
          </a:xfrm>
          <a:prstGeom prst="rect">
            <a:avLst/>
          </a:prstGeom>
          <a:noFill/>
        </p:spPr>
        <p:txBody>
          <a:bodyPr wrap="square" rtlCol="0">
            <a:spAutoFit/>
          </a:bodyPr>
          <a:lstStyle/>
          <a:p>
            <a:r>
              <a:rPr lang="it-IT" sz="1600" b="1" dirty="0"/>
              <a:t>Programma Spazio alpino non stabilisce a priori la forma o lo scopo specifico che debbono avere i prodotti elaborati dai progetti.</a:t>
            </a:r>
            <a:r>
              <a:rPr lang="it-IT" sz="1600" dirty="0"/>
              <a:t> “L’affollamento” dei prodotti nelle aree identificate permette di assegnare alla componente </a:t>
            </a:r>
            <a:r>
              <a:rPr lang="it-IT" sz="1600" b="1" dirty="0"/>
              <a:t>tecnico-metodologica</a:t>
            </a:r>
            <a:r>
              <a:rPr lang="it-IT" sz="1600" dirty="0"/>
              <a:t> il maggiore rilievo nel Programma</a:t>
            </a:r>
            <a:endParaRPr lang="en-GB"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6"/>
        <p:cNvGrpSpPr/>
        <p:nvPr/>
      </p:nvGrpSpPr>
      <p:grpSpPr>
        <a:xfrm>
          <a:off x="0" y="0"/>
          <a:ext cx="0" cy="0"/>
          <a:chOff x="0" y="0"/>
          <a:chExt cx="0" cy="0"/>
        </a:xfrm>
      </p:grpSpPr>
      <p:sp>
        <p:nvSpPr>
          <p:cNvPr id="327" name="Google Shape;327;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1"/>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32" name="Google Shape;332;p21"/>
          <p:cNvSpPr/>
          <p:nvPr/>
        </p:nvSpPr>
        <p:spPr>
          <a:xfrm>
            <a:off x="442377" y="2052083"/>
            <a:ext cx="3707477" cy="417409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3" name="Google Shape;333;p21"/>
          <p:cNvGrpSpPr/>
          <p:nvPr/>
        </p:nvGrpSpPr>
        <p:grpSpPr>
          <a:xfrm>
            <a:off x="446534" y="453643"/>
            <a:ext cx="11298933" cy="98554"/>
            <a:chOff x="446534" y="453643"/>
            <a:chExt cx="11298933" cy="98554"/>
          </a:xfrm>
        </p:grpSpPr>
        <p:sp>
          <p:nvSpPr>
            <p:cNvPr id="334" name="Google Shape;334;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7" name="Google Shape;337;p21"/>
          <p:cNvSpPr txBox="1"/>
          <p:nvPr/>
        </p:nvSpPr>
        <p:spPr>
          <a:xfrm>
            <a:off x="764110" y="2204484"/>
            <a:ext cx="3033300" cy="3856200"/>
          </a:xfrm>
          <a:prstGeom prst="rect">
            <a:avLst/>
          </a:prstGeom>
          <a:noFill/>
          <a:ln>
            <a:noFill/>
          </a:ln>
        </p:spPr>
        <p:txBody>
          <a:bodyPr spcFirstLastPara="1" wrap="square" lIns="91425" tIns="45700" rIns="91425" bIns="45700" anchor="t" anchorCtr="0">
            <a:normAutofit lnSpcReduction="10000"/>
          </a:bodyPr>
          <a:lstStyle/>
          <a:p>
            <a:pPr marL="285750" marR="0" lvl="0" indent="-285750" algn="l" rtl="0">
              <a:lnSpc>
                <a:spcPct val="100000"/>
              </a:lnSpc>
              <a:spcBef>
                <a:spcPts val="0"/>
              </a:spcBef>
              <a:spcAft>
                <a:spcPts val="0"/>
              </a:spcAft>
              <a:buClr>
                <a:schemeClr val="lt1"/>
              </a:buClr>
              <a:buSzPts val="1472"/>
              <a:buFont typeface="Noto Sans Symbols"/>
              <a:buChar char="❑"/>
            </a:pPr>
            <a:r>
              <a:rPr lang="it-IT" sz="1600" b="0" i="0" u="none" strike="noStrike" cap="none" dirty="0">
                <a:solidFill>
                  <a:srgbClr val="FFFFFF"/>
                </a:solidFill>
                <a:latin typeface="Corbel"/>
                <a:ea typeface="Corbel"/>
                <a:cs typeface="Corbel"/>
                <a:sym typeface="Corbel"/>
              </a:rPr>
              <a:t>Processo di capitalizzazione attraverso il quale </a:t>
            </a:r>
            <a:r>
              <a:rPr lang="it-IT" sz="1600" b="1" i="0" u="none" strike="noStrike" cap="none" dirty="0">
                <a:solidFill>
                  <a:srgbClr val="FFFFFF"/>
                </a:solidFill>
                <a:latin typeface="Corbel"/>
                <a:ea typeface="Corbel"/>
                <a:cs typeface="Corbel"/>
                <a:sym typeface="Corbel"/>
              </a:rPr>
              <a:t>i risultati </a:t>
            </a:r>
            <a:r>
              <a:rPr lang="it-IT" sz="1600" b="0" i="0" u="none" strike="noStrike" cap="none" dirty="0">
                <a:solidFill>
                  <a:srgbClr val="FFFFFF"/>
                </a:solidFill>
                <a:latin typeface="Corbel"/>
                <a:ea typeface="Corbel"/>
                <a:cs typeface="Corbel"/>
                <a:sym typeface="Corbel"/>
              </a:rPr>
              <a:t>dei progetti vengono </a:t>
            </a:r>
            <a:r>
              <a:rPr lang="it-IT" sz="1600" b="1" i="0" u="none" strike="noStrike" cap="none" dirty="0">
                <a:solidFill>
                  <a:srgbClr val="FFFFFF"/>
                </a:solidFill>
                <a:latin typeface="Corbel"/>
                <a:ea typeface="Corbel"/>
                <a:cs typeface="Corbel"/>
                <a:sym typeface="Corbel"/>
              </a:rPr>
              <a:t>effettivamente assimilati nelle politiche regionali </a:t>
            </a:r>
            <a:r>
              <a:rPr lang="it-IT" sz="1600" b="0" i="0" u="none" strike="noStrike" cap="none" dirty="0">
                <a:solidFill>
                  <a:srgbClr val="FFFFFF"/>
                </a:solidFill>
                <a:latin typeface="Corbel"/>
                <a:ea typeface="Corbel"/>
                <a:cs typeface="Corbel"/>
                <a:sym typeface="Corbel"/>
              </a:rPr>
              <a:t>e locali attraverso specifici processi di trasferimento degli </a:t>
            </a:r>
            <a:r>
              <a:rPr lang="it-IT" sz="1600" b="0" i="0" u="none" strike="noStrike" cap="none" dirty="0" err="1">
                <a:solidFill>
                  <a:srgbClr val="FFFFFF"/>
                </a:solidFill>
                <a:latin typeface="Corbel"/>
                <a:ea typeface="Corbel"/>
                <a:cs typeface="Corbel"/>
                <a:sym typeface="Corbel"/>
              </a:rPr>
              <a:t>outputs</a:t>
            </a:r>
            <a:endParaRPr sz="1400" b="0" i="0" u="none" strike="noStrike" cap="none" dirty="0">
              <a:solidFill>
                <a:srgbClr val="000000"/>
              </a:solidFill>
              <a:latin typeface="Arial"/>
              <a:ea typeface="Arial"/>
              <a:cs typeface="Arial"/>
              <a:sym typeface="Arial"/>
            </a:endParaRPr>
          </a:p>
          <a:p>
            <a:pPr marL="285750" marR="0" lvl="0" indent="-192278" algn="l" rtl="0">
              <a:lnSpc>
                <a:spcPct val="100000"/>
              </a:lnSpc>
              <a:spcBef>
                <a:spcPts val="920"/>
              </a:spcBef>
              <a:spcAft>
                <a:spcPts val="0"/>
              </a:spcAft>
              <a:buClr>
                <a:schemeClr val="lt1"/>
              </a:buClr>
              <a:buSzPts val="1472"/>
              <a:buFont typeface="Noto Sans Symbols"/>
              <a:buNone/>
            </a:pPr>
            <a:endParaRPr sz="1600" b="0" i="0" u="none" strike="noStrike" cap="none" dirty="0">
              <a:solidFill>
                <a:srgbClr val="FFFFFF"/>
              </a:solidFill>
              <a:latin typeface="Corbel"/>
              <a:ea typeface="Corbel"/>
              <a:cs typeface="Corbel"/>
              <a:sym typeface="Corbel"/>
            </a:endParaRPr>
          </a:p>
          <a:p>
            <a:pPr marL="285750" marR="0" lvl="0" indent="-285750" algn="l" rtl="0">
              <a:lnSpc>
                <a:spcPct val="100000"/>
              </a:lnSpc>
              <a:spcBef>
                <a:spcPts val="920"/>
              </a:spcBef>
              <a:spcAft>
                <a:spcPts val="0"/>
              </a:spcAft>
              <a:buClr>
                <a:schemeClr val="lt1"/>
              </a:buClr>
              <a:buSzPts val="1472"/>
              <a:buFont typeface="Noto Sans Symbols"/>
              <a:buChar char="❑"/>
            </a:pPr>
            <a:r>
              <a:rPr lang="it-IT" sz="1600" b="0" i="0" u="none" strike="noStrike" cap="none" dirty="0">
                <a:solidFill>
                  <a:schemeClr val="lt1"/>
                </a:solidFill>
                <a:latin typeface="Corbel"/>
                <a:ea typeface="Corbel"/>
                <a:cs typeface="Corbel"/>
                <a:sym typeface="Corbel"/>
              </a:rPr>
              <a:t>Le evidenze sono state raccolte attraverso un </a:t>
            </a:r>
            <a:r>
              <a:rPr lang="it-IT" sz="1600" b="1" i="0" u="none" strike="noStrike" cap="none" dirty="0">
                <a:solidFill>
                  <a:schemeClr val="lt1"/>
                </a:solidFill>
                <a:latin typeface="Corbel"/>
                <a:ea typeface="Corbel"/>
                <a:cs typeface="Corbel"/>
                <a:sym typeface="Corbel"/>
              </a:rPr>
              <a:t>questionario </a:t>
            </a:r>
            <a:r>
              <a:rPr lang="it-IT" sz="1600" b="1" i="1" u="none" strike="noStrike" cap="none" dirty="0">
                <a:solidFill>
                  <a:schemeClr val="lt1"/>
                </a:solidFill>
                <a:latin typeface="Corbel"/>
                <a:ea typeface="Corbel"/>
                <a:cs typeface="Corbel"/>
                <a:sym typeface="Corbel"/>
              </a:rPr>
              <a:t>ad hoc </a:t>
            </a:r>
            <a:r>
              <a:rPr lang="it-IT" sz="1600" b="0" i="0" u="none" strike="noStrike" cap="none" dirty="0">
                <a:solidFill>
                  <a:schemeClr val="lt1"/>
                </a:solidFill>
                <a:latin typeface="Corbel"/>
                <a:ea typeface="Corbel"/>
                <a:cs typeface="Corbel"/>
                <a:sym typeface="Corbel"/>
              </a:rPr>
              <a:t>somministrato a 16 referenti dei progetti selezionati nella fase di analisi. </a:t>
            </a:r>
            <a:r>
              <a:rPr lang="it-IT" sz="1600" b="0" i="0" u="none" strike="noStrike" cap="none" dirty="0">
                <a:solidFill>
                  <a:srgbClr val="FFFFFF"/>
                </a:solidFill>
                <a:latin typeface="Corbel"/>
                <a:ea typeface="Corbel"/>
                <a:cs typeface="Corbel"/>
                <a:sym typeface="Corbel"/>
              </a:rPr>
              <a:t> </a:t>
            </a:r>
            <a:endParaRPr sz="1600" b="0" i="1" u="none" strike="noStrike" cap="none" dirty="0">
              <a:solidFill>
                <a:srgbClr val="FFFFFF"/>
              </a:solidFill>
              <a:latin typeface="Corbel"/>
              <a:ea typeface="Corbel"/>
              <a:cs typeface="Corbel"/>
              <a:sym typeface="Corbel"/>
            </a:endParaRPr>
          </a:p>
        </p:txBody>
      </p:sp>
      <p:sp>
        <p:nvSpPr>
          <p:cNvPr id="338" name="Google Shape;338;p21"/>
          <p:cNvSpPr txBox="1"/>
          <p:nvPr/>
        </p:nvSpPr>
        <p:spPr>
          <a:xfrm>
            <a:off x="4471587" y="614407"/>
            <a:ext cx="6963719" cy="35881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it-IT" sz="1600" b="1" i="0" u="none" strike="noStrike" cap="none">
                <a:solidFill>
                  <a:srgbClr val="852538"/>
                </a:solidFill>
                <a:latin typeface="Gill Sans"/>
                <a:ea typeface="Gill Sans"/>
                <a:cs typeface="Gill Sans"/>
                <a:sym typeface="Gill Sans"/>
              </a:rPr>
              <a:t>Progetti  selezionati come ‘particolarmente promettenti’</a:t>
            </a:r>
            <a:endParaRPr sz="1600" b="0" i="0" u="none" strike="noStrike" cap="none">
              <a:solidFill>
                <a:srgbClr val="852538"/>
              </a:solidFill>
              <a:latin typeface="Gill Sans"/>
              <a:ea typeface="Gill Sans"/>
              <a:cs typeface="Gill Sans"/>
              <a:sym typeface="Gill Sans"/>
            </a:endParaRPr>
          </a:p>
        </p:txBody>
      </p:sp>
      <p:graphicFrame>
        <p:nvGraphicFramePr>
          <p:cNvPr id="339" name="Google Shape;339;p21"/>
          <p:cNvGraphicFramePr/>
          <p:nvPr/>
        </p:nvGraphicFramePr>
        <p:xfrm>
          <a:off x="4336112" y="973218"/>
          <a:ext cx="7273875" cy="5256490"/>
        </p:xfrm>
        <a:graphic>
          <a:graphicData uri="http://schemas.openxmlformats.org/drawingml/2006/table">
            <a:tbl>
              <a:tblPr bandRow="1">
                <a:noFill/>
                <a:tableStyleId>{1AE69203-CD12-4BC4-A126-9323D44F31D2}</a:tableStyleId>
              </a:tblPr>
              <a:tblGrid>
                <a:gridCol w="2422300">
                  <a:extLst>
                    <a:ext uri="{9D8B030D-6E8A-4147-A177-3AD203B41FA5}">
                      <a16:colId xmlns:a16="http://schemas.microsoft.com/office/drawing/2014/main" val="20000"/>
                    </a:ext>
                  </a:extLst>
                </a:gridCol>
                <a:gridCol w="2315725">
                  <a:extLst>
                    <a:ext uri="{9D8B030D-6E8A-4147-A177-3AD203B41FA5}">
                      <a16:colId xmlns:a16="http://schemas.microsoft.com/office/drawing/2014/main" val="20001"/>
                    </a:ext>
                  </a:extLst>
                </a:gridCol>
                <a:gridCol w="2535850">
                  <a:extLst>
                    <a:ext uri="{9D8B030D-6E8A-4147-A177-3AD203B41FA5}">
                      <a16:colId xmlns:a16="http://schemas.microsoft.com/office/drawing/2014/main" val="20002"/>
                    </a:ext>
                  </a:extLst>
                </a:gridCol>
              </a:tblGrid>
              <a:tr h="360000">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Progetti</a:t>
                      </a:r>
                      <a:endParaRPr sz="16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Priorità</a:t>
                      </a:r>
                      <a:endParaRPr sz="16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Area Tematica</a:t>
                      </a:r>
                      <a:endParaRPr sz="1600" u="none" strike="noStrike" cap="none">
                        <a:solidFill>
                          <a:srgbClr val="000000"/>
                        </a:solidFill>
                        <a:latin typeface="Corbel"/>
                        <a:ea typeface="Corbel"/>
                        <a:cs typeface="Corbel"/>
                        <a:sym typeface="Corbel"/>
                      </a:endParaRPr>
                    </a:p>
                  </a:txBody>
                  <a:tcPr marL="68200" marR="68200" marT="0" marB="0" anchor="ctr"/>
                </a:tc>
                <a:extLst>
                  <a:ext uri="{0D108BD9-81ED-4DB2-BD59-A6C34878D82A}">
                    <a16:rowId xmlns:a16="http://schemas.microsoft.com/office/drawing/2014/main" val="10000"/>
                  </a:ext>
                </a:extLst>
              </a:tr>
              <a:tr h="360000">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S3-4AlpClusters</a:t>
                      </a:r>
                      <a:endParaRPr sz="16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1 - Innovative Alpine Space</a:t>
                      </a:r>
                      <a:endParaRPr sz="14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Competitività - Clusters</a:t>
                      </a:r>
                      <a:endParaRPr sz="1400" u="none" strike="noStrike" cap="none">
                        <a:solidFill>
                          <a:srgbClr val="000000"/>
                        </a:solidFill>
                        <a:latin typeface="Corbel"/>
                        <a:ea typeface="Corbel"/>
                        <a:cs typeface="Corbel"/>
                        <a:sym typeface="Corbel"/>
                      </a:endParaRPr>
                    </a:p>
                  </a:txBody>
                  <a:tcPr marL="68200" marR="68200" marT="0" marB="0" anchor="ctr"/>
                </a:tc>
                <a:extLst>
                  <a:ext uri="{0D108BD9-81ED-4DB2-BD59-A6C34878D82A}">
                    <a16:rowId xmlns:a16="http://schemas.microsoft.com/office/drawing/2014/main" val="10001"/>
                  </a:ext>
                </a:extLst>
              </a:tr>
              <a:tr h="360000">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CO.N.S.E.N.SO</a:t>
                      </a:r>
                      <a:endParaRPr sz="16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1 - Innovative Alpine Space</a:t>
                      </a:r>
                      <a:endParaRPr sz="14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Sanità e previdenza sociale</a:t>
                      </a:r>
                      <a:endParaRPr sz="1400" u="none" strike="noStrike" cap="none">
                        <a:solidFill>
                          <a:srgbClr val="000000"/>
                        </a:solidFill>
                        <a:latin typeface="Corbel"/>
                        <a:ea typeface="Corbel"/>
                        <a:cs typeface="Corbel"/>
                        <a:sym typeface="Corbel"/>
                      </a:endParaRPr>
                    </a:p>
                  </a:txBody>
                  <a:tcPr marL="68200" marR="68200" marT="0" marB="0" anchor="ctr"/>
                </a:tc>
                <a:extLst>
                  <a:ext uri="{0D108BD9-81ED-4DB2-BD59-A6C34878D82A}">
                    <a16:rowId xmlns:a16="http://schemas.microsoft.com/office/drawing/2014/main" val="10002"/>
                  </a:ext>
                </a:extLst>
              </a:tr>
              <a:tr h="360000">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GRETA</a:t>
                      </a:r>
                      <a:endParaRPr sz="16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2 - Low Carbon Alpine Space</a:t>
                      </a:r>
                      <a:endParaRPr sz="14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Energie alternative</a:t>
                      </a:r>
                      <a:endParaRPr sz="1400" u="none" strike="noStrike" cap="none">
                        <a:solidFill>
                          <a:srgbClr val="000000"/>
                        </a:solidFill>
                        <a:latin typeface="Corbel"/>
                        <a:ea typeface="Corbel"/>
                        <a:cs typeface="Corbel"/>
                        <a:sym typeface="Corbel"/>
                      </a:endParaRPr>
                    </a:p>
                  </a:txBody>
                  <a:tcPr marL="68200" marR="68200" marT="0" marB="0" anchor="ctr"/>
                </a:tc>
                <a:extLst>
                  <a:ext uri="{0D108BD9-81ED-4DB2-BD59-A6C34878D82A}">
                    <a16:rowId xmlns:a16="http://schemas.microsoft.com/office/drawing/2014/main" val="10003"/>
                  </a:ext>
                </a:extLst>
              </a:tr>
              <a:tr h="360000">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CESBA Alps</a:t>
                      </a:r>
                      <a:endParaRPr sz="16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2 - Low Carbon Alpine Space </a:t>
                      </a:r>
                      <a:endParaRPr sz="14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Sostenibilità energetica</a:t>
                      </a:r>
                      <a:endParaRPr sz="1400" u="none" strike="noStrike" cap="none">
                        <a:solidFill>
                          <a:srgbClr val="000000"/>
                        </a:solidFill>
                        <a:latin typeface="Corbel"/>
                        <a:ea typeface="Corbel"/>
                        <a:cs typeface="Corbel"/>
                        <a:sym typeface="Corbel"/>
                      </a:endParaRPr>
                    </a:p>
                  </a:txBody>
                  <a:tcPr marL="68200" marR="68200" marT="0" marB="0" anchor="ctr"/>
                </a:tc>
                <a:extLst>
                  <a:ext uri="{0D108BD9-81ED-4DB2-BD59-A6C34878D82A}">
                    <a16:rowId xmlns:a16="http://schemas.microsoft.com/office/drawing/2014/main" val="10004"/>
                  </a:ext>
                </a:extLst>
              </a:tr>
              <a:tr h="360000">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IMEAS</a:t>
                      </a:r>
                      <a:endParaRPr sz="16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2 - Low Carbon Alpine Space</a:t>
                      </a:r>
                      <a:endParaRPr sz="14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Gestione e governance energetica</a:t>
                      </a:r>
                      <a:endParaRPr sz="1400" u="none" strike="noStrike" cap="none">
                        <a:solidFill>
                          <a:srgbClr val="000000"/>
                        </a:solidFill>
                        <a:latin typeface="Corbel"/>
                        <a:ea typeface="Corbel"/>
                        <a:cs typeface="Corbel"/>
                        <a:sym typeface="Corbel"/>
                      </a:endParaRPr>
                    </a:p>
                  </a:txBody>
                  <a:tcPr marL="68200" marR="68200" marT="0" marB="0" anchor="ctr"/>
                </a:tc>
                <a:extLst>
                  <a:ext uri="{0D108BD9-81ED-4DB2-BD59-A6C34878D82A}">
                    <a16:rowId xmlns:a16="http://schemas.microsoft.com/office/drawing/2014/main" val="10005"/>
                  </a:ext>
                </a:extLst>
              </a:tr>
              <a:tr h="360000">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PEACE_Alps</a:t>
                      </a:r>
                      <a:endParaRPr sz="16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2 - Low Carbon Alpine Space</a:t>
                      </a:r>
                      <a:endParaRPr sz="14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Sostenibilità energetica</a:t>
                      </a:r>
                      <a:endParaRPr sz="1400" u="none" strike="noStrike" cap="none">
                        <a:solidFill>
                          <a:srgbClr val="000000"/>
                        </a:solidFill>
                        <a:latin typeface="Corbel"/>
                        <a:ea typeface="Corbel"/>
                        <a:cs typeface="Corbel"/>
                        <a:sym typeface="Corbel"/>
                      </a:endParaRPr>
                    </a:p>
                  </a:txBody>
                  <a:tcPr marL="68200" marR="68200" marT="0" marB="0" anchor="ctr"/>
                </a:tc>
                <a:extLst>
                  <a:ext uri="{0D108BD9-81ED-4DB2-BD59-A6C34878D82A}">
                    <a16:rowId xmlns:a16="http://schemas.microsoft.com/office/drawing/2014/main" val="10006"/>
                  </a:ext>
                </a:extLst>
              </a:tr>
              <a:tr h="360000">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e-MOTICON</a:t>
                      </a:r>
                      <a:endParaRPr sz="16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2 - Low Carbon Alpine Space</a:t>
                      </a:r>
                      <a:endParaRPr sz="14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Mobilità e Trasporti</a:t>
                      </a:r>
                      <a:endParaRPr sz="1400" u="none" strike="noStrike" cap="none">
                        <a:solidFill>
                          <a:srgbClr val="000000"/>
                        </a:solidFill>
                        <a:latin typeface="Corbel"/>
                        <a:ea typeface="Corbel"/>
                        <a:cs typeface="Corbel"/>
                        <a:sym typeface="Corbel"/>
                      </a:endParaRPr>
                    </a:p>
                  </a:txBody>
                  <a:tcPr marL="68200" marR="68200" marT="0" marB="0" anchor="ctr"/>
                </a:tc>
                <a:extLst>
                  <a:ext uri="{0D108BD9-81ED-4DB2-BD59-A6C34878D82A}">
                    <a16:rowId xmlns:a16="http://schemas.microsoft.com/office/drawing/2014/main" val="10007"/>
                  </a:ext>
                </a:extLst>
              </a:tr>
              <a:tr h="360000">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AlpInnoCT</a:t>
                      </a:r>
                      <a:endParaRPr sz="16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3 - Liveable Alpine Space</a:t>
                      </a:r>
                      <a:endParaRPr sz="14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Mobilità e Trasporti</a:t>
                      </a:r>
                      <a:endParaRPr sz="1400" u="none" strike="noStrike" cap="none">
                        <a:solidFill>
                          <a:srgbClr val="000000"/>
                        </a:solidFill>
                        <a:latin typeface="Corbel"/>
                        <a:ea typeface="Corbel"/>
                        <a:cs typeface="Corbel"/>
                        <a:sym typeface="Corbel"/>
                      </a:endParaRPr>
                    </a:p>
                  </a:txBody>
                  <a:tcPr marL="68200" marR="68200" marT="0" marB="0" anchor="ctr"/>
                </a:tc>
                <a:extLst>
                  <a:ext uri="{0D108BD9-81ED-4DB2-BD59-A6C34878D82A}">
                    <a16:rowId xmlns:a16="http://schemas.microsoft.com/office/drawing/2014/main" val="10008"/>
                  </a:ext>
                </a:extLst>
              </a:tr>
              <a:tr h="360000">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SPARE</a:t>
                      </a:r>
                      <a:endParaRPr sz="16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3 - Liveable Alpine Space</a:t>
                      </a:r>
                      <a:endParaRPr sz="14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Pianificazione territoriale e sostenibilità</a:t>
                      </a:r>
                      <a:endParaRPr sz="1400" u="none" strike="noStrike" cap="none">
                        <a:solidFill>
                          <a:srgbClr val="000000"/>
                        </a:solidFill>
                        <a:latin typeface="Corbel"/>
                        <a:ea typeface="Corbel"/>
                        <a:cs typeface="Corbel"/>
                        <a:sym typeface="Corbel"/>
                      </a:endParaRPr>
                    </a:p>
                  </a:txBody>
                  <a:tcPr marL="68200" marR="68200" marT="0" marB="0" anchor="ctr"/>
                </a:tc>
                <a:extLst>
                  <a:ext uri="{0D108BD9-81ED-4DB2-BD59-A6C34878D82A}">
                    <a16:rowId xmlns:a16="http://schemas.microsoft.com/office/drawing/2014/main" val="10009"/>
                  </a:ext>
                </a:extLst>
              </a:tr>
              <a:tr h="360000">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AlpES</a:t>
                      </a:r>
                      <a:endParaRPr sz="16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3 - Liveable Alpine Space</a:t>
                      </a:r>
                      <a:endParaRPr sz="14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Pianificazione territoriale e sostenibilità</a:t>
                      </a:r>
                      <a:endParaRPr sz="1400" u="none" strike="noStrike" cap="none">
                        <a:solidFill>
                          <a:srgbClr val="000000"/>
                        </a:solidFill>
                        <a:latin typeface="Corbel"/>
                        <a:ea typeface="Corbel"/>
                        <a:cs typeface="Corbel"/>
                        <a:sym typeface="Corbel"/>
                      </a:endParaRPr>
                    </a:p>
                  </a:txBody>
                  <a:tcPr marL="68200" marR="68200" marT="0" marB="0" anchor="ctr"/>
                </a:tc>
                <a:extLst>
                  <a:ext uri="{0D108BD9-81ED-4DB2-BD59-A6C34878D82A}">
                    <a16:rowId xmlns:a16="http://schemas.microsoft.com/office/drawing/2014/main" val="10010"/>
                  </a:ext>
                </a:extLst>
              </a:tr>
              <a:tr h="360000">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Links4Soils</a:t>
                      </a:r>
                      <a:endParaRPr sz="16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3 - Liveable Alpine Space</a:t>
                      </a:r>
                      <a:endParaRPr sz="14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Pianificazione territoriale e sostenibilità</a:t>
                      </a:r>
                      <a:endParaRPr sz="1400" u="none" strike="noStrike" cap="none">
                        <a:solidFill>
                          <a:srgbClr val="000000"/>
                        </a:solidFill>
                        <a:latin typeface="Corbel"/>
                        <a:ea typeface="Corbel"/>
                        <a:cs typeface="Corbel"/>
                        <a:sym typeface="Corbel"/>
                      </a:endParaRPr>
                    </a:p>
                  </a:txBody>
                  <a:tcPr marL="68200" marR="68200" marT="0" marB="0" anchor="ctr"/>
                </a:tc>
                <a:extLst>
                  <a:ext uri="{0D108BD9-81ED-4DB2-BD59-A6C34878D82A}">
                    <a16:rowId xmlns:a16="http://schemas.microsoft.com/office/drawing/2014/main" val="10011"/>
                  </a:ext>
                </a:extLst>
              </a:tr>
              <a:tr h="360000">
                <a:tc>
                  <a:txBody>
                    <a:bodyPr/>
                    <a:lstStyle/>
                    <a:p>
                      <a:pPr marL="0" marR="0" lvl="0" indent="0" algn="ctr" rtl="0">
                        <a:lnSpc>
                          <a:spcPct val="115000"/>
                        </a:lnSpc>
                        <a:spcBef>
                          <a:spcPts val="0"/>
                        </a:spcBef>
                        <a:spcAft>
                          <a:spcPts val="0"/>
                        </a:spcAft>
                        <a:buClr>
                          <a:srgbClr val="000000"/>
                        </a:buClr>
                        <a:buSzPts val="1600"/>
                        <a:buFont typeface="Arial"/>
                        <a:buNone/>
                      </a:pPr>
                      <a:r>
                        <a:rPr lang="it-IT" sz="1600" u="none" strike="noStrike" cap="none"/>
                        <a:t>LOS_DAMA!</a:t>
                      </a:r>
                      <a:endParaRPr sz="16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4 - Well-Governed Alpine Space</a:t>
                      </a:r>
                      <a:endParaRPr sz="1400" u="none" strike="noStrike" cap="none">
                        <a:solidFill>
                          <a:srgbClr val="000000"/>
                        </a:solidFill>
                        <a:latin typeface="Corbel"/>
                        <a:ea typeface="Corbel"/>
                        <a:cs typeface="Corbel"/>
                        <a:sym typeface="Corbel"/>
                      </a:endParaRPr>
                    </a:p>
                  </a:txBody>
                  <a:tcPr marL="68200" marR="68200" marT="0" marB="0" anchor="ctr"/>
                </a:tc>
                <a:tc>
                  <a:txBody>
                    <a:bodyPr/>
                    <a:lstStyle/>
                    <a:p>
                      <a:pPr marL="0" marR="0" lvl="0" indent="0" algn="ctr" rtl="0">
                        <a:lnSpc>
                          <a:spcPct val="115000"/>
                        </a:lnSpc>
                        <a:spcBef>
                          <a:spcPts val="0"/>
                        </a:spcBef>
                        <a:spcAft>
                          <a:spcPts val="0"/>
                        </a:spcAft>
                        <a:buClr>
                          <a:srgbClr val="000000"/>
                        </a:buClr>
                        <a:buSzPts val="1400"/>
                        <a:buFont typeface="Arial"/>
                        <a:buNone/>
                      </a:pPr>
                      <a:r>
                        <a:rPr lang="it-IT" sz="1400" u="none" strike="noStrike" cap="none"/>
                        <a:t>Sviluppo e governance territoriale </a:t>
                      </a:r>
                      <a:endParaRPr sz="1400" u="none" strike="noStrike" cap="none">
                        <a:solidFill>
                          <a:srgbClr val="000000"/>
                        </a:solidFill>
                        <a:latin typeface="Corbel"/>
                        <a:ea typeface="Corbel"/>
                        <a:cs typeface="Corbel"/>
                        <a:sym typeface="Corbel"/>
                      </a:endParaRPr>
                    </a:p>
                  </a:txBody>
                  <a:tcPr marL="68200" marR="68200" marT="0" marB="0" anchor="ctr"/>
                </a:tc>
                <a:extLst>
                  <a:ext uri="{0D108BD9-81ED-4DB2-BD59-A6C34878D82A}">
                    <a16:rowId xmlns:a16="http://schemas.microsoft.com/office/drawing/2014/main" val="10012"/>
                  </a:ext>
                </a:extLst>
              </a:tr>
            </a:tbl>
          </a:graphicData>
        </a:graphic>
      </p:graphicFrame>
      <p:sp>
        <p:nvSpPr>
          <p:cNvPr id="340" name="Google Shape;340;p21"/>
          <p:cNvSpPr txBox="1"/>
          <p:nvPr/>
        </p:nvSpPr>
        <p:spPr>
          <a:xfrm>
            <a:off x="320704" y="631822"/>
            <a:ext cx="3694704" cy="14157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b="1" i="0" u="none" strike="noStrike" cap="none">
                <a:solidFill>
                  <a:srgbClr val="852538"/>
                </a:solidFill>
                <a:latin typeface="Arial"/>
                <a:ea typeface="Arial"/>
                <a:cs typeface="Arial"/>
                <a:sym typeface="Arial"/>
              </a:rPr>
              <a:t> I PROGETTI E LA CAPITALIZZAZIONE “</a:t>
            </a:r>
            <a:r>
              <a:rPr lang="it-IT" sz="2400" b="1" i="1" u="none" strike="noStrike" cap="none">
                <a:solidFill>
                  <a:srgbClr val="852538"/>
                </a:solidFill>
                <a:latin typeface="Arial"/>
                <a:ea typeface="Arial"/>
                <a:cs typeface="Arial"/>
                <a:sym typeface="Arial"/>
              </a:rPr>
              <a:t>FORTE</a:t>
            </a:r>
            <a:r>
              <a:rPr lang="it-IT" sz="2400" b="1" i="0" u="none" strike="noStrike" cap="none">
                <a:solidFill>
                  <a:srgbClr val="852538"/>
                </a:solidFill>
                <a:latin typeface="Arial"/>
                <a:ea typeface="Arial"/>
                <a:cs typeface="Arial"/>
                <a:sym typeface="Arial"/>
              </a:rPr>
              <a:t>”</a:t>
            </a:r>
            <a:endParaRPr sz="2400" b="0" i="0" u="none" strike="noStrike" cap="none">
              <a:solidFill>
                <a:srgbClr val="852538"/>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D0C77A7-CD3F-4BBF-A3FA-1CEFDD51D314}"/>
              </a:ext>
            </a:extLst>
          </p:cNvPr>
          <p:cNvGraphicFramePr>
            <a:graphicFrameLocks noGrp="1"/>
          </p:cNvGraphicFramePr>
          <p:nvPr>
            <p:extLst>
              <p:ext uri="{D42A27DB-BD31-4B8C-83A1-F6EECF244321}">
                <p14:modId xmlns:p14="http://schemas.microsoft.com/office/powerpoint/2010/main" val="3601093448"/>
              </p:ext>
            </p:extLst>
          </p:nvPr>
        </p:nvGraphicFramePr>
        <p:xfrm>
          <a:off x="446567" y="1103941"/>
          <a:ext cx="11227981" cy="1698392"/>
        </p:xfrm>
        <a:graphic>
          <a:graphicData uri="http://schemas.openxmlformats.org/drawingml/2006/table">
            <a:tbl>
              <a:tblPr/>
              <a:tblGrid>
                <a:gridCol w="11227981">
                  <a:extLst>
                    <a:ext uri="{9D8B030D-6E8A-4147-A177-3AD203B41FA5}">
                      <a16:colId xmlns:a16="http://schemas.microsoft.com/office/drawing/2014/main" val="666686379"/>
                    </a:ext>
                  </a:extLst>
                </a:gridCol>
              </a:tblGrid>
              <a:tr h="168467">
                <a:tc>
                  <a:txBody>
                    <a:bodyPr/>
                    <a:lstStyle/>
                    <a:p>
                      <a:pPr algn="just" rtl="0" fontAlgn="t">
                        <a:spcBef>
                          <a:spcPts val="0"/>
                        </a:spcBef>
                        <a:spcAft>
                          <a:spcPts val="600"/>
                        </a:spcAft>
                      </a:pPr>
                      <a:r>
                        <a:rPr lang="it-IT" sz="1800" b="1" i="0" u="none" strike="noStrike" cap="none" dirty="0">
                          <a:solidFill>
                            <a:schemeClr val="tx1"/>
                          </a:solidFill>
                          <a:effectLst/>
                          <a:latin typeface="+mn-lt"/>
                          <a:ea typeface="+mn-ea"/>
                          <a:cs typeface="+mn-cs"/>
                          <a:sym typeface="Arial"/>
                        </a:rPr>
                        <a:t>Conclusioni sul riscontro del </a:t>
                      </a:r>
                      <a:r>
                        <a:rPr lang="it-IT" sz="1800" b="1" i="0" u="none" strike="noStrike" cap="none" dirty="0" err="1">
                          <a:solidFill>
                            <a:schemeClr val="tx1"/>
                          </a:solidFill>
                          <a:effectLst/>
                          <a:latin typeface="+mn-lt"/>
                          <a:ea typeface="+mn-ea"/>
                          <a:cs typeface="+mn-cs"/>
                          <a:sym typeface="Arial"/>
                        </a:rPr>
                        <a:t>recepemento</a:t>
                      </a:r>
                      <a:r>
                        <a:rPr lang="it-IT" sz="1800" b="1" i="0" u="none" strike="noStrike" cap="none" dirty="0">
                          <a:solidFill>
                            <a:schemeClr val="tx1"/>
                          </a:solidFill>
                          <a:effectLst/>
                          <a:latin typeface="+mn-lt"/>
                          <a:ea typeface="+mn-ea"/>
                          <a:cs typeface="+mn-cs"/>
                          <a:sym typeface="Arial"/>
                        </a:rPr>
                        <a:t> diretto dei risultati nelle politiche di settore regionali</a:t>
                      </a:r>
                      <a:endParaRPr lang="es-ES" sz="1800" dirty="0">
                        <a:effectLst/>
                      </a:endParaRPr>
                    </a:p>
                  </a:txBody>
                  <a:tcPr marL="20952" marR="20952" marT="13118" marB="1311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D"/>
                    </a:solidFill>
                  </a:tcPr>
                </a:tc>
                <a:extLst>
                  <a:ext uri="{0D108BD9-81ED-4DB2-BD59-A6C34878D82A}">
                    <a16:rowId xmlns:a16="http://schemas.microsoft.com/office/drawing/2014/main" val="2757689147"/>
                  </a:ext>
                </a:extLst>
              </a:tr>
              <a:tr h="937885">
                <a:tc>
                  <a:txBody>
                    <a:bodyPr/>
                    <a:lstStyle/>
                    <a:p>
                      <a:pPr indent="-196215" algn="just" rtl="0" fontAlgn="t">
                        <a:spcBef>
                          <a:spcPts val="0"/>
                        </a:spcBef>
                        <a:spcAft>
                          <a:spcPts val="600"/>
                        </a:spcAft>
                      </a:pPr>
                      <a:r>
                        <a:rPr lang="it-IT" sz="1800" b="0" i="0" u="none" strike="noStrike" dirty="0">
                          <a:solidFill>
                            <a:srgbClr val="76923C"/>
                          </a:solidFill>
                          <a:effectLst/>
                          <a:latin typeface="Calibri" panose="020F0502020204030204" pitchFamily="34" charset="0"/>
                        </a:rPr>
                        <a:t>Nei 50% dei progetti interpellati vi sono riscontri di recepimento diretto dei risultati progettuali nelle politiche. Il recepimento è avvenuto all’interno degli strumenti di pianificazione e indirizzo riferiti alla gestione del territorio, delle acque, dell’energia e in ambito sociosanitario. In particolare, i recepimenti hanno riguardato strumenti di valutazione e monitoraggio attraverso: indicatori, procedure autorizzative, standard metodologici e normativi volti alla trasparenza e alla partecipazione al processo decisionale.</a:t>
                      </a:r>
                      <a:endParaRPr lang="it-IT" sz="1800" dirty="0">
                        <a:effectLst/>
                      </a:endParaRPr>
                    </a:p>
                  </a:txBody>
                  <a:tcPr marL="20952" marR="20952" marT="13118" marB="1311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D"/>
                    </a:solidFill>
                  </a:tcPr>
                </a:tc>
                <a:extLst>
                  <a:ext uri="{0D108BD9-81ED-4DB2-BD59-A6C34878D82A}">
                    <a16:rowId xmlns:a16="http://schemas.microsoft.com/office/drawing/2014/main" val="4015370886"/>
                  </a:ext>
                </a:extLst>
              </a:tr>
            </a:tbl>
          </a:graphicData>
        </a:graphic>
      </p:graphicFrame>
      <p:graphicFrame>
        <p:nvGraphicFramePr>
          <p:cNvPr id="9" name="Tabla 8">
            <a:extLst>
              <a:ext uri="{FF2B5EF4-FFF2-40B4-BE49-F238E27FC236}">
                <a16:creationId xmlns:a16="http://schemas.microsoft.com/office/drawing/2014/main" id="{DC1FFED0-2363-4905-85FB-3D9C30655828}"/>
              </a:ext>
            </a:extLst>
          </p:cNvPr>
          <p:cNvGraphicFramePr>
            <a:graphicFrameLocks noGrp="1"/>
          </p:cNvGraphicFramePr>
          <p:nvPr>
            <p:extLst>
              <p:ext uri="{D42A27DB-BD31-4B8C-83A1-F6EECF244321}">
                <p14:modId xmlns:p14="http://schemas.microsoft.com/office/powerpoint/2010/main" val="2688804382"/>
              </p:ext>
            </p:extLst>
          </p:nvPr>
        </p:nvGraphicFramePr>
        <p:xfrm>
          <a:off x="446568" y="3794683"/>
          <a:ext cx="11227980" cy="2247032"/>
        </p:xfrm>
        <a:graphic>
          <a:graphicData uri="http://schemas.openxmlformats.org/drawingml/2006/table">
            <a:tbl>
              <a:tblPr/>
              <a:tblGrid>
                <a:gridCol w="11227980">
                  <a:extLst>
                    <a:ext uri="{9D8B030D-6E8A-4147-A177-3AD203B41FA5}">
                      <a16:colId xmlns:a16="http://schemas.microsoft.com/office/drawing/2014/main" val="666686379"/>
                    </a:ext>
                  </a:extLst>
                </a:gridCol>
              </a:tblGrid>
              <a:tr h="84406">
                <a:tc>
                  <a:txBody>
                    <a:bodyPr/>
                    <a:lstStyle/>
                    <a:p>
                      <a:pPr algn="just" rtl="0" fontAlgn="t">
                        <a:spcBef>
                          <a:spcPts val="0"/>
                        </a:spcBef>
                        <a:spcAft>
                          <a:spcPts val="600"/>
                        </a:spcAft>
                      </a:pPr>
                      <a:r>
                        <a:rPr lang="it-IT" sz="1800" b="1" i="0" u="none" strike="noStrike" cap="none" dirty="0">
                          <a:solidFill>
                            <a:schemeClr val="tx1"/>
                          </a:solidFill>
                          <a:effectLst/>
                          <a:latin typeface="+mn-lt"/>
                          <a:ea typeface="+mn-ea"/>
                          <a:cs typeface="+mn-cs"/>
                          <a:sym typeface="Arial"/>
                        </a:rPr>
                        <a:t>Esempi concreti di cambiamenti nella definizione o articolazione di politiche regionali dovuti al Programma</a:t>
                      </a:r>
                      <a:endParaRPr lang="es-ES" sz="1800" dirty="0">
                        <a:effectLst/>
                      </a:endParaRPr>
                    </a:p>
                  </a:txBody>
                  <a:tcPr marL="20952" marR="20952" marT="13118" marB="1311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D"/>
                    </a:solidFill>
                  </a:tcPr>
                </a:tc>
                <a:extLst>
                  <a:ext uri="{0D108BD9-81ED-4DB2-BD59-A6C34878D82A}">
                    <a16:rowId xmlns:a16="http://schemas.microsoft.com/office/drawing/2014/main" val="2757689147"/>
                  </a:ext>
                </a:extLst>
              </a:tr>
              <a:tr h="1099249">
                <a:tc>
                  <a:txBody>
                    <a:bodyPr/>
                    <a:lstStyle/>
                    <a:p>
                      <a:pPr indent="-196215" algn="just" rtl="0" fontAlgn="t">
                        <a:spcBef>
                          <a:spcPts val="0"/>
                        </a:spcBef>
                        <a:spcAft>
                          <a:spcPts val="600"/>
                        </a:spcAft>
                      </a:pPr>
                      <a:r>
                        <a:rPr lang="it-IT" sz="1800" b="0" i="0" u="none" strike="noStrike" dirty="0">
                          <a:solidFill>
                            <a:srgbClr val="76923C"/>
                          </a:solidFill>
                          <a:effectLst/>
                          <a:latin typeface="Calibri" panose="020F0502020204030204" pitchFamily="34" charset="0"/>
                        </a:rPr>
                        <a:t>Il 66% dei progetti intervistati ha indicato esempi concreti di cambiamenti nella definizione o articolazione delle politiche regionali. I cambiamenti sono riconducibili a due piani distinti: il primo riguarda gli strumenti che si basano sugli esiti progettuali (es. linee guida per la programmazione), il secondo si riferisce alle modalità utilizzate e le prassi che si siano instaurate a livello regionale (tavoli tecnici e cambiamenti di tipo culturale). I cambiamenti si riferiscono a processi valutativi (nella VAS in primis) e di monitoraggio, alla centralizzazione gestionale, procedure di gara, a sistemi informativi, ecc.</a:t>
                      </a:r>
                      <a:endParaRPr lang="it-IT" sz="1800" dirty="0">
                        <a:effectLst/>
                      </a:endParaRPr>
                    </a:p>
                  </a:txBody>
                  <a:tcPr marL="20952" marR="20952" marT="13118" marB="1311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D"/>
                    </a:solidFill>
                  </a:tcPr>
                </a:tc>
                <a:extLst>
                  <a:ext uri="{0D108BD9-81ED-4DB2-BD59-A6C34878D82A}">
                    <a16:rowId xmlns:a16="http://schemas.microsoft.com/office/drawing/2014/main" val="4015370886"/>
                  </a:ext>
                </a:extLst>
              </a:tr>
            </a:tbl>
          </a:graphicData>
        </a:graphic>
      </p:graphicFrame>
    </p:spTree>
    <p:extLst>
      <p:ext uri="{BB962C8B-B14F-4D97-AF65-F5344CB8AC3E}">
        <p14:creationId xmlns:p14="http://schemas.microsoft.com/office/powerpoint/2010/main" val="3992610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EC5A76DB-C89F-4144-9DA8-C3600F7EB370}"/>
              </a:ext>
            </a:extLst>
          </p:cNvPr>
          <p:cNvGraphicFramePr>
            <a:graphicFrameLocks noGrp="1"/>
          </p:cNvGraphicFramePr>
          <p:nvPr>
            <p:extLst>
              <p:ext uri="{D42A27DB-BD31-4B8C-83A1-F6EECF244321}">
                <p14:modId xmlns:p14="http://schemas.microsoft.com/office/powerpoint/2010/main" val="3506142829"/>
              </p:ext>
            </p:extLst>
          </p:nvPr>
        </p:nvGraphicFramePr>
        <p:xfrm>
          <a:off x="404037" y="1314748"/>
          <a:ext cx="11227981" cy="3694832"/>
        </p:xfrm>
        <a:graphic>
          <a:graphicData uri="http://schemas.openxmlformats.org/drawingml/2006/table">
            <a:tbl>
              <a:tblPr/>
              <a:tblGrid>
                <a:gridCol w="11227981">
                  <a:extLst>
                    <a:ext uri="{9D8B030D-6E8A-4147-A177-3AD203B41FA5}">
                      <a16:colId xmlns:a16="http://schemas.microsoft.com/office/drawing/2014/main" val="666686379"/>
                    </a:ext>
                  </a:extLst>
                </a:gridCol>
              </a:tblGrid>
              <a:tr h="84406">
                <a:tc>
                  <a:txBody>
                    <a:bodyPr/>
                    <a:lstStyle/>
                    <a:p>
                      <a:pPr algn="just" rtl="0" fontAlgn="t">
                        <a:spcBef>
                          <a:spcPts val="0"/>
                        </a:spcBef>
                        <a:spcAft>
                          <a:spcPts val="600"/>
                        </a:spcAft>
                      </a:pPr>
                      <a:r>
                        <a:rPr lang="it-IT" sz="1800" b="1" i="0" u="none" strike="noStrike" cap="none" dirty="0">
                          <a:solidFill>
                            <a:schemeClr val="tx1"/>
                          </a:solidFill>
                          <a:effectLst/>
                          <a:latin typeface="+mn-lt"/>
                          <a:ea typeface="+mn-ea"/>
                          <a:cs typeface="+mn-cs"/>
                          <a:sym typeface="Arial"/>
                        </a:rPr>
                        <a:t>Esempi concreti di come di trasferimento effettivo sulle politiche territoriali</a:t>
                      </a:r>
                      <a:endParaRPr lang="es-ES" sz="1800" dirty="0">
                        <a:effectLst/>
                      </a:endParaRPr>
                    </a:p>
                  </a:txBody>
                  <a:tcPr marL="20952" marR="20952" marT="13118" marB="1311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D"/>
                    </a:solidFill>
                  </a:tcPr>
                </a:tc>
                <a:extLst>
                  <a:ext uri="{0D108BD9-81ED-4DB2-BD59-A6C34878D82A}">
                    <a16:rowId xmlns:a16="http://schemas.microsoft.com/office/drawing/2014/main" val="2757689147"/>
                  </a:ext>
                </a:extLst>
              </a:tr>
              <a:tr h="1444958">
                <a:tc>
                  <a:txBody>
                    <a:bodyPr/>
                    <a:lstStyle/>
                    <a:p>
                      <a:pPr indent="-104775" algn="just" rtl="0">
                        <a:spcBef>
                          <a:spcPts val="0"/>
                        </a:spcBef>
                        <a:spcAft>
                          <a:spcPts val="600"/>
                        </a:spcAft>
                      </a:pPr>
                      <a:r>
                        <a:rPr lang="it-IT" sz="1800" b="0" i="0" u="none" strike="noStrike" dirty="0">
                          <a:solidFill>
                            <a:srgbClr val="76923C"/>
                          </a:solidFill>
                          <a:effectLst/>
                          <a:latin typeface="Calibri" panose="020F0502020204030204" pitchFamily="34" charset="0"/>
                        </a:rPr>
                        <a:t>Seppur rintracciabili, gli esempi di cambiamento nelle politiche territoriali tendono ad essere per lo più potenziali o non ancora completamente dispiegati. Pochi sono quelli concreti ed attuali. Ciò si deve al fatto che seguono cronologicamente i cambiamenti di cui alla domanda precedente e richiedono pertanto tempi più lunghi. Si tratta di protocolli, di applicazioni parziali o sperimentali, ecc.</a:t>
                      </a:r>
                      <a:endParaRPr lang="it-IT" sz="1800" b="0" dirty="0">
                        <a:effectLst/>
                      </a:endParaRPr>
                    </a:p>
                    <a:p>
                      <a:pPr indent="-194945" algn="just" rtl="0">
                        <a:spcBef>
                          <a:spcPts val="0"/>
                        </a:spcBef>
                        <a:spcAft>
                          <a:spcPts val="600"/>
                        </a:spcAft>
                      </a:pPr>
                      <a:br>
                        <a:rPr lang="it-IT" sz="1800" b="0" dirty="0">
                          <a:effectLst/>
                        </a:rPr>
                      </a:br>
                      <a:r>
                        <a:rPr lang="it-IT" sz="1800" b="0" i="0" u="none" strike="noStrike" dirty="0">
                          <a:solidFill>
                            <a:srgbClr val="76923C"/>
                          </a:solidFill>
                          <a:effectLst/>
                          <a:latin typeface="Calibri" panose="020F0502020204030204" pitchFamily="34" charset="0"/>
                        </a:rPr>
                        <a:t>Con riferimento alla </a:t>
                      </a:r>
                      <a:r>
                        <a:rPr lang="it-IT" sz="1800" b="1" i="0" u="none" strike="noStrike" dirty="0">
                          <a:solidFill>
                            <a:srgbClr val="76923C"/>
                          </a:solidFill>
                          <a:effectLst/>
                          <a:latin typeface="Calibri" panose="020F0502020204030204" pitchFamily="34" charset="0"/>
                        </a:rPr>
                        <a:t>capitalizzazione “light”, </a:t>
                      </a:r>
                      <a:r>
                        <a:rPr lang="it-IT" sz="1800" b="0" i="0" u="none" strike="noStrike" dirty="0">
                          <a:solidFill>
                            <a:srgbClr val="76923C"/>
                          </a:solidFill>
                          <a:effectLst/>
                          <a:latin typeface="Calibri" panose="020F0502020204030204" pitchFamily="34" charset="0"/>
                        </a:rPr>
                        <a:t>Spazio Alpino ha promosso la produzione di un ingente quantitativo di output (oltre 3 in media per progetto) che possono essere oggetto di trasferimento e possono incidere in termini di cambiamento sulle politiche regionali e territoriali. Una quota importante di questi (circa il 40%) output ha un potenziale elevato di capitalizzazione. Il Programma non orienta la produzione degli output, ma in un’ottica di capitalizzazione, sollecitare certi tipi di output (più capitalizzabili) potrebbe favorire la “messa a terra” e la sostenibilità dei risultati. Qualche segnale positivo in questa direzione viene dai progetti, propensi a produrre risultati con un elevato potenziale di capitalizzazione e dunque più facilmente trasferibili.</a:t>
                      </a:r>
                      <a:endParaRPr lang="it-IT" sz="1800" b="0" dirty="0">
                        <a:effectLst/>
                      </a:endParaRPr>
                    </a:p>
                  </a:txBody>
                  <a:tcPr marL="20952" marR="20952" marT="13118" marB="1311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D"/>
                    </a:solidFill>
                  </a:tcPr>
                </a:tc>
                <a:extLst>
                  <a:ext uri="{0D108BD9-81ED-4DB2-BD59-A6C34878D82A}">
                    <a16:rowId xmlns:a16="http://schemas.microsoft.com/office/drawing/2014/main" val="4015370886"/>
                  </a:ext>
                </a:extLst>
              </a:tr>
            </a:tbl>
          </a:graphicData>
        </a:graphic>
      </p:graphicFrame>
    </p:spTree>
    <p:extLst>
      <p:ext uri="{BB962C8B-B14F-4D97-AF65-F5344CB8AC3E}">
        <p14:creationId xmlns:p14="http://schemas.microsoft.com/office/powerpoint/2010/main" val="1525354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3"/>
          <p:cNvSpPr txBox="1"/>
          <p:nvPr/>
        </p:nvSpPr>
        <p:spPr>
          <a:xfrm>
            <a:off x="343674" y="524346"/>
            <a:ext cx="609452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1" i="0" u="none" strike="noStrike" cap="none">
                <a:solidFill>
                  <a:srgbClr val="852538"/>
                </a:solidFill>
                <a:latin typeface="Arial"/>
                <a:ea typeface="Arial"/>
                <a:cs typeface="Arial"/>
                <a:sym typeface="Arial"/>
              </a:rPr>
              <a:t> Matrice SWOT 1/2</a:t>
            </a:r>
            <a:endParaRPr sz="2400" b="1" i="0" u="none" strike="noStrike" cap="none">
              <a:solidFill>
                <a:srgbClr val="852538"/>
              </a:solidFill>
              <a:latin typeface="Arial"/>
              <a:ea typeface="Arial"/>
              <a:cs typeface="Arial"/>
              <a:sym typeface="Arial"/>
            </a:endParaRPr>
          </a:p>
        </p:txBody>
      </p:sp>
      <p:graphicFrame>
        <p:nvGraphicFramePr>
          <p:cNvPr id="360" name="Google Shape;360;p23"/>
          <p:cNvGraphicFramePr/>
          <p:nvPr/>
        </p:nvGraphicFramePr>
        <p:xfrm>
          <a:off x="343676" y="985970"/>
          <a:ext cx="11504650" cy="5602979"/>
        </p:xfrm>
        <a:graphic>
          <a:graphicData uri="http://schemas.openxmlformats.org/drawingml/2006/table">
            <a:tbl>
              <a:tblPr firstRow="1" firstCol="1" bandRow="1">
                <a:noFill/>
                <a:tableStyleId>{56810303-11A5-46B5-93A7-D0625A60C27D}</a:tableStyleId>
              </a:tblPr>
              <a:tblGrid>
                <a:gridCol w="5752325">
                  <a:extLst>
                    <a:ext uri="{9D8B030D-6E8A-4147-A177-3AD203B41FA5}">
                      <a16:colId xmlns:a16="http://schemas.microsoft.com/office/drawing/2014/main" val="20000"/>
                    </a:ext>
                  </a:extLst>
                </a:gridCol>
                <a:gridCol w="5752325">
                  <a:extLst>
                    <a:ext uri="{9D8B030D-6E8A-4147-A177-3AD203B41FA5}">
                      <a16:colId xmlns:a16="http://schemas.microsoft.com/office/drawing/2014/main" val="20001"/>
                    </a:ext>
                  </a:extLst>
                </a:gridCol>
              </a:tblGrid>
              <a:tr h="389375">
                <a:tc gridSpan="2">
                  <a:txBody>
                    <a:bodyPr/>
                    <a:lstStyle/>
                    <a:p>
                      <a:pPr marL="0" marR="0" lvl="0" indent="0" algn="ctr" rtl="0">
                        <a:lnSpc>
                          <a:spcPct val="107000"/>
                        </a:lnSpc>
                        <a:spcBef>
                          <a:spcPts val="0"/>
                        </a:spcBef>
                        <a:spcAft>
                          <a:spcPts val="0"/>
                        </a:spcAft>
                        <a:buClr>
                          <a:srgbClr val="000000"/>
                        </a:buClr>
                        <a:buSzPts val="1600"/>
                        <a:buFont typeface="Arial"/>
                        <a:buNone/>
                      </a:pPr>
                      <a:r>
                        <a:rPr lang="it-IT" sz="1600" u="none" strike="noStrike" cap="none">
                          <a:latin typeface="Corbel"/>
                          <a:ea typeface="Corbel"/>
                          <a:cs typeface="Corbel"/>
                          <a:sym typeface="Corbel"/>
                        </a:rPr>
                        <a:t>ANALISI PROCESSO DI CAPITALIZZAZIONE</a:t>
                      </a:r>
                      <a:endParaRPr sz="1600" u="none" strike="noStrike" cap="none">
                        <a:solidFill>
                          <a:srgbClr val="000000"/>
                        </a:solidFill>
                        <a:latin typeface="Corbel"/>
                        <a:ea typeface="Corbel"/>
                        <a:cs typeface="Corbel"/>
                        <a:sym typeface="Corbel"/>
                      </a:endParaRPr>
                    </a:p>
                  </a:txBody>
                  <a:tcPr marL="68575" marR="68575" marT="0" marB="0" anchor="ctr"/>
                </a:tc>
                <a:tc hMerge="1">
                  <a:txBody>
                    <a:bodyPr/>
                    <a:lstStyle/>
                    <a:p>
                      <a:endParaRPr lang="it-IT"/>
                    </a:p>
                  </a:txBody>
                  <a:tcPr/>
                </a:tc>
                <a:extLst>
                  <a:ext uri="{0D108BD9-81ED-4DB2-BD59-A6C34878D82A}">
                    <a16:rowId xmlns:a16="http://schemas.microsoft.com/office/drawing/2014/main" val="10000"/>
                  </a:ext>
                </a:extLst>
              </a:tr>
              <a:tr h="203200">
                <a:tc>
                  <a:txBody>
                    <a:bodyPr/>
                    <a:lstStyle/>
                    <a:p>
                      <a:pPr marL="0" marR="0" lvl="0" indent="0" algn="l" rtl="0">
                        <a:lnSpc>
                          <a:spcPct val="107000"/>
                        </a:lnSpc>
                        <a:spcBef>
                          <a:spcPts val="0"/>
                        </a:spcBef>
                        <a:spcAft>
                          <a:spcPts val="0"/>
                        </a:spcAft>
                        <a:buClr>
                          <a:srgbClr val="000000"/>
                        </a:buClr>
                        <a:buSzPts val="1600"/>
                        <a:buFont typeface="Arial"/>
                        <a:buNone/>
                      </a:pPr>
                      <a:r>
                        <a:rPr lang="it-IT" sz="1600" u="none" strike="noStrike" cap="none">
                          <a:latin typeface="Corbel"/>
                          <a:ea typeface="Corbel"/>
                          <a:cs typeface="Corbel"/>
                          <a:sym typeface="Corbel"/>
                        </a:rPr>
                        <a:t>Punti di forza</a:t>
                      </a:r>
                      <a:endParaRPr sz="1600" u="none" strike="noStrike" cap="none">
                        <a:solidFill>
                          <a:srgbClr val="000000"/>
                        </a:solidFill>
                        <a:latin typeface="Corbel"/>
                        <a:ea typeface="Corbel"/>
                        <a:cs typeface="Corbel"/>
                        <a:sym typeface="Corbe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1600"/>
                        <a:buFont typeface="Arial"/>
                        <a:buNone/>
                      </a:pPr>
                      <a:r>
                        <a:rPr lang="it-IT" sz="1600" u="none" strike="noStrike" cap="none">
                          <a:latin typeface="Corbel"/>
                          <a:ea typeface="Corbel"/>
                          <a:cs typeface="Corbel"/>
                          <a:sym typeface="Corbel"/>
                        </a:rPr>
                        <a:t>Punti di debolezza</a:t>
                      </a:r>
                      <a:endParaRPr sz="1600" u="none" strike="noStrike" cap="none">
                        <a:solidFill>
                          <a:srgbClr val="000000"/>
                        </a:solidFill>
                        <a:latin typeface="Corbel"/>
                        <a:ea typeface="Corbel"/>
                        <a:cs typeface="Corbel"/>
                        <a:sym typeface="Corbel"/>
                      </a:endParaRPr>
                    </a:p>
                  </a:txBody>
                  <a:tcPr marL="68575" marR="68575" marT="0" marB="0" anchor="ctr"/>
                </a:tc>
                <a:extLst>
                  <a:ext uri="{0D108BD9-81ED-4DB2-BD59-A6C34878D82A}">
                    <a16:rowId xmlns:a16="http://schemas.microsoft.com/office/drawing/2014/main" val="10001"/>
                  </a:ext>
                </a:extLst>
              </a:tr>
              <a:tr h="203200">
                <a:tc>
                  <a:txBody>
                    <a:bodyPr/>
                    <a:lstStyle/>
                    <a:p>
                      <a:pPr marL="285750" marR="0" lvl="2" indent="-285750" algn="l" rtl="0">
                        <a:lnSpc>
                          <a:spcPct val="100000"/>
                        </a:lnSpc>
                        <a:spcBef>
                          <a:spcPts val="0"/>
                        </a:spcBef>
                        <a:spcAft>
                          <a:spcPts val="0"/>
                        </a:spcAft>
                        <a:buClr>
                          <a:schemeClr val="lt1"/>
                        </a:buClr>
                        <a:buSzPts val="1600"/>
                        <a:buFont typeface="Noto Sans Symbols"/>
                        <a:buChar char="❑"/>
                      </a:pPr>
                      <a:r>
                        <a:rPr lang="it-IT" sz="1600" b="0" i="0" u="none" strike="noStrike" cap="none" dirty="0">
                          <a:solidFill>
                            <a:schemeClr val="lt1"/>
                          </a:solidFill>
                          <a:latin typeface="Corbel"/>
                          <a:ea typeface="Corbel"/>
                          <a:cs typeface="Corbel"/>
                          <a:sym typeface="Corbel"/>
                        </a:rPr>
                        <a:t>Programma orientato ai risultati</a:t>
                      </a:r>
                      <a:endParaRPr dirty="0"/>
                    </a:p>
                    <a:p>
                      <a:pPr marL="285750" marR="0" lvl="2" indent="-285750" algn="l" rtl="0">
                        <a:lnSpc>
                          <a:spcPct val="100000"/>
                        </a:lnSpc>
                        <a:spcBef>
                          <a:spcPts val="0"/>
                        </a:spcBef>
                        <a:spcAft>
                          <a:spcPts val="0"/>
                        </a:spcAft>
                        <a:buClr>
                          <a:schemeClr val="lt1"/>
                        </a:buClr>
                        <a:buSzPts val="1600"/>
                        <a:buFont typeface="Noto Sans Symbols"/>
                        <a:buChar char="❑"/>
                      </a:pPr>
                      <a:r>
                        <a:rPr lang="it-IT" sz="1600" b="0" i="0" u="none" strike="noStrike" cap="none" dirty="0">
                          <a:solidFill>
                            <a:schemeClr val="lt1"/>
                          </a:solidFill>
                          <a:latin typeface="Corbel"/>
                          <a:ea typeface="Corbel"/>
                          <a:cs typeface="Corbel"/>
                          <a:sym typeface="Corbel"/>
                        </a:rPr>
                        <a:t>Attenzione nei rapporti finali ai cambiamenti ottenuti e agli impatti</a:t>
                      </a:r>
                      <a:endParaRPr dirty="0"/>
                    </a:p>
                    <a:p>
                      <a:pPr marL="285750" marR="0" lvl="2" indent="-285750" algn="l" rtl="0">
                        <a:lnSpc>
                          <a:spcPct val="100000"/>
                        </a:lnSpc>
                        <a:spcBef>
                          <a:spcPts val="0"/>
                        </a:spcBef>
                        <a:spcAft>
                          <a:spcPts val="0"/>
                        </a:spcAft>
                        <a:buClr>
                          <a:schemeClr val="lt1"/>
                        </a:buClr>
                        <a:buSzPts val="1600"/>
                        <a:buFont typeface="Noto Sans Symbols"/>
                        <a:buChar char="❑"/>
                      </a:pPr>
                      <a:r>
                        <a:rPr lang="it-IT" sz="1600" b="0" i="0" u="none" strike="noStrike" cap="none" dirty="0">
                          <a:solidFill>
                            <a:schemeClr val="lt1"/>
                          </a:solidFill>
                          <a:latin typeface="Corbel"/>
                          <a:ea typeface="Corbel"/>
                          <a:cs typeface="Corbel"/>
                          <a:sym typeface="Corbel"/>
                        </a:rPr>
                        <a:t>Referenti di coordinamento regionale</a:t>
                      </a:r>
                      <a:endParaRPr dirty="0"/>
                    </a:p>
                    <a:p>
                      <a:pPr marL="285750" marR="0" lvl="2" indent="-285750" algn="l" rtl="0">
                        <a:lnSpc>
                          <a:spcPct val="100000"/>
                        </a:lnSpc>
                        <a:spcBef>
                          <a:spcPts val="0"/>
                        </a:spcBef>
                        <a:spcAft>
                          <a:spcPts val="0"/>
                        </a:spcAft>
                        <a:buClr>
                          <a:schemeClr val="lt1"/>
                        </a:buClr>
                        <a:buSzPts val="1600"/>
                        <a:buFont typeface="Noto Sans Symbols"/>
                        <a:buChar char="❑"/>
                      </a:pPr>
                      <a:r>
                        <a:rPr lang="it-IT" sz="1600" b="0" i="0" u="none" strike="noStrike" cap="none" dirty="0">
                          <a:solidFill>
                            <a:schemeClr val="lt1"/>
                          </a:solidFill>
                          <a:latin typeface="Corbel"/>
                          <a:ea typeface="Corbel"/>
                          <a:cs typeface="Corbel"/>
                          <a:sym typeface="Corbel"/>
                        </a:rPr>
                        <a:t>Cooperazione consolidata e incrementale </a:t>
                      </a:r>
                      <a:endParaRPr dirty="0"/>
                    </a:p>
                    <a:p>
                      <a:pPr marL="285750" marR="0" lvl="2" indent="-285750" algn="l" rtl="0">
                        <a:lnSpc>
                          <a:spcPct val="100000"/>
                        </a:lnSpc>
                        <a:spcBef>
                          <a:spcPts val="0"/>
                        </a:spcBef>
                        <a:spcAft>
                          <a:spcPts val="0"/>
                        </a:spcAft>
                        <a:buClr>
                          <a:schemeClr val="lt1"/>
                        </a:buClr>
                        <a:buSzPts val="1600"/>
                        <a:buFont typeface="Noto Sans Symbols"/>
                        <a:buChar char="❑"/>
                      </a:pPr>
                      <a:r>
                        <a:rPr lang="it-IT" sz="1600" b="0" i="0" u="none" strike="noStrike" cap="none" dirty="0">
                          <a:solidFill>
                            <a:schemeClr val="lt1"/>
                          </a:solidFill>
                          <a:latin typeface="Corbel"/>
                          <a:ea typeface="Corbel"/>
                          <a:cs typeface="Corbel"/>
                          <a:sym typeface="Corbel"/>
                        </a:rPr>
                        <a:t>Presenza di casi di capitalizzazione e attenzione alla continuità tra progetti</a:t>
                      </a:r>
                      <a:endParaRPr dirty="0"/>
                    </a:p>
                    <a:p>
                      <a:pPr marL="285750" marR="0" lvl="2" indent="-285750" algn="l" rtl="0">
                        <a:lnSpc>
                          <a:spcPct val="100000"/>
                        </a:lnSpc>
                        <a:spcBef>
                          <a:spcPts val="0"/>
                        </a:spcBef>
                        <a:spcAft>
                          <a:spcPts val="0"/>
                        </a:spcAft>
                        <a:buClr>
                          <a:schemeClr val="lt1"/>
                        </a:buClr>
                        <a:buSzPts val="1600"/>
                        <a:buFont typeface="Noto Sans Symbols"/>
                        <a:buChar char="❑"/>
                      </a:pPr>
                      <a:r>
                        <a:rPr lang="it-IT" sz="1600" b="0" i="0" u="none" strike="noStrike" cap="none" dirty="0">
                          <a:solidFill>
                            <a:schemeClr val="lt1"/>
                          </a:solidFill>
                          <a:latin typeface="Corbel"/>
                          <a:ea typeface="Corbel"/>
                          <a:cs typeface="Corbel"/>
                          <a:sym typeface="Corbel"/>
                        </a:rPr>
                        <a:t>Ampia partecipazione del livello tecnico</a:t>
                      </a:r>
                      <a:endParaRPr dirty="0"/>
                    </a:p>
                    <a:p>
                      <a:pPr marL="285750" marR="0" lvl="2" indent="-285750" algn="l" rtl="0">
                        <a:lnSpc>
                          <a:spcPct val="100000"/>
                        </a:lnSpc>
                        <a:spcBef>
                          <a:spcPts val="0"/>
                        </a:spcBef>
                        <a:spcAft>
                          <a:spcPts val="0"/>
                        </a:spcAft>
                        <a:buClr>
                          <a:schemeClr val="lt1"/>
                        </a:buClr>
                        <a:buSzPts val="1600"/>
                        <a:buFont typeface="Noto Sans Symbols"/>
                        <a:buChar char="❑"/>
                      </a:pPr>
                      <a:r>
                        <a:rPr lang="it-IT" sz="1600" b="0" i="0" u="none" strike="noStrike" cap="none" dirty="0">
                          <a:solidFill>
                            <a:schemeClr val="lt1"/>
                          </a:solidFill>
                          <a:latin typeface="Corbel"/>
                          <a:ea typeface="Corbel"/>
                          <a:cs typeface="Corbel"/>
                          <a:sym typeface="Corbel"/>
                        </a:rPr>
                        <a:t>Ampio coinvolgimento degli enti territoriali</a:t>
                      </a:r>
                      <a:endParaRPr dirty="0"/>
                    </a:p>
                    <a:p>
                      <a:pPr marL="457200" marR="0" lvl="0" indent="-228600" algn="l" rtl="0">
                        <a:lnSpc>
                          <a:spcPct val="107000"/>
                        </a:lnSpc>
                        <a:spcBef>
                          <a:spcPts val="0"/>
                        </a:spcBef>
                        <a:spcAft>
                          <a:spcPts val="0"/>
                        </a:spcAft>
                        <a:buClr>
                          <a:schemeClr val="lt1"/>
                        </a:buClr>
                        <a:buSzPts val="1600"/>
                        <a:buFont typeface="Corbel"/>
                        <a:buNone/>
                      </a:pPr>
                      <a:endParaRPr sz="1600" u="none" strike="noStrike" cap="none" dirty="0">
                        <a:latin typeface="Corbel"/>
                        <a:ea typeface="Corbel"/>
                        <a:cs typeface="Corbel"/>
                        <a:sym typeface="Corbel"/>
                      </a:endParaRPr>
                    </a:p>
                  </a:txBody>
                  <a:tcPr marL="68575" marR="68575" marT="0" marB="0" anchor="ctr"/>
                </a:tc>
                <a:tc>
                  <a:txBody>
                    <a:bodyPr/>
                    <a:lstStyle/>
                    <a:p>
                      <a:pPr marL="285750" marR="0" lvl="2" indent="-28575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chemeClr val="dk1"/>
                          </a:solidFill>
                          <a:latin typeface="Corbel"/>
                          <a:ea typeface="Corbel"/>
                          <a:cs typeface="Corbel"/>
                          <a:sym typeface="Corbel"/>
                        </a:rPr>
                        <a:t>Assenza di specifici metodi, strumenti, approcci e di una strategia di capitalizzazione di Programma e carenza risor</a:t>
                      </a:r>
                      <a:r>
                        <a:rPr lang="it-IT" sz="1600" dirty="0">
                          <a:latin typeface="Corbel"/>
                          <a:ea typeface="Corbel"/>
                          <a:cs typeface="Corbel"/>
                          <a:sym typeface="Corbel"/>
                        </a:rPr>
                        <a:t>s</a:t>
                      </a:r>
                      <a:r>
                        <a:rPr lang="it-IT" sz="1600" b="0" i="0" u="none" strike="noStrike" cap="none" dirty="0">
                          <a:solidFill>
                            <a:schemeClr val="dk1"/>
                          </a:solidFill>
                          <a:latin typeface="Corbel"/>
                          <a:ea typeface="Corbel"/>
                          <a:cs typeface="Corbel"/>
                          <a:sym typeface="Corbel"/>
                        </a:rPr>
                        <a:t>e de</a:t>
                      </a:r>
                      <a:r>
                        <a:rPr lang="it-IT" sz="1600" dirty="0">
                          <a:latin typeface="Corbel"/>
                          <a:ea typeface="Corbel"/>
                          <a:cs typeface="Corbel"/>
                          <a:sym typeface="Corbel"/>
                        </a:rPr>
                        <a:t>d</a:t>
                      </a:r>
                      <a:r>
                        <a:rPr lang="it-IT" sz="1600" b="0" i="0" u="none" strike="noStrike" cap="none" dirty="0">
                          <a:solidFill>
                            <a:schemeClr val="dk1"/>
                          </a:solidFill>
                          <a:latin typeface="Corbel"/>
                          <a:ea typeface="Corbel"/>
                          <a:cs typeface="Corbel"/>
                          <a:sym typeface="Corbel"/>
                        </a:rPr>
                        <a:t>icate</a:t>
                      </a:r>
                      <a:endParaRPr dirty="0"/>
                    </a:p>
                    <a:p>
                      <a:pPr marL="285750" marR="0" lvl="2" indent="-28575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chemeClr val="dk1"/>
                          </a:solidFill>
                          <a:latin typeface="Corbel"/>
                          <a:ea typeface="Corbel"/>
                          <a:cs typeface="Corbel"/>
                          <a:sym typeface="Corbel"/>
                        </a:rPr>
                        <a:t>Assenza di collegamento tra approcci valutativi e di capitalizzazione </a:t>
                      </a:r>
                      <a:endParaRPr dirty="0"/>
                    </a:p>
                    <a:p>
                      <a:pPr marL="285750" marR="0" lvl="2" indent="-28575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chemeClr val="dk1"/>
                          </a:solidFill>
                          <a:latin typeface="Corbel"/>
                          <a:ea typeface="Corbel"/>
                          <a:cs typeface="Corbel"/>
                          <a:sym typeface="Corbel"/>
                        </a:rPr>
                        <a:t>Assenza di indicatori specifici di capitalizzazione</a:t>
                      </a:r>
                      <a:endParaRPr dirty="0"/>
                    </a:p>
                    <a:p>
                      <a:pPr marL="285750" marR="0" lvl="2" indent="-28575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chemeClr val="dk1"/>
                          </a:solidFill>
                          <a:latin typeface="Corbel"/>
                          <a:ea typeface="Corbel"/>
                          <a:cs typeface="Corbel"/>
                          <a:sym typeface="Corbel"/>
                        </a:rPr>
                        <a:t>Limitato monitoraggio progettuale da parte del Programma</a:t>
                      </a:r>
                      <a:endParaRPr dirty="0"/>
                    </a:p>
                    <a:p>
                      <a:pPr marL="285750" marR="0" lvl="2" indent="-28575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chemeClr val="dk1"/>
                          </a:solidFill>
                          <a:latin typeface="Corbel"/>
                          <a:ea typeface="Corbel"/>
                          <a:cs typeface="Corbel"/>
                          <a:sym typeface="Corbel"/>
                        </a:rPr>
                        <a:t>Durata degli interventi in rapporto ai tempi lunghi della capitalizzazione</a:t>
                      </a:r>
                      <a:endParaRPr sz="1600" dirty="0">
                        <a:latin typeface="Corbel"/>
                        <a:ea typeface="Corbel"/>
                        <a:cs typeface="Corbel"/>
                        <a:sym typeface="Corbel"/>
                      </a:endParaRPr>
                    </a:p>
                    <a:p>
                      <a:pPr marL="285750" marR="0" lvl="0" indent="-28575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chemeClr val="dk1"/>
                          </a:solidFill>
                          <a:latin typeface="Corbel"/>
                          <a:ea typeface="Corbel"/>
                          <a:cs typeface="Corbel"/>
                          <a:sym typeface="Corbel"/>
                        </a:rPr>
                        <a:t>Scarsa partecipazione del livello politico </a:t>
                      </a:r>
                      <a:endParaRPr sz="1600" b="0" i="0" u="none" strike="noStrike" cap="none" dirty="0">
                        <a:solidFill>
                          <a:schemeClr val="dk1"/>
                        </a:solidFill>
                        <a:latin typeface="Corbel"/>
                        <a:ea typeface="Corbel"/>
                        <a:cs typeface="Corbel"/>
                        <a:sym typeface="Corbel"/>
                      </a:endParaRPr>
                    </a:p>
                  </a:txBody>
                  <a:tcPr marL="68575" marR="68575" marT="0" marB="0" anchor="ctr"/>
                </a:tc>
                <a:extLst>
                  <a:ext uri="{0D108BD9-81ED-4DB2-BD59-A6C34878D82A}">
                    <a16:rowId xmlns:a16="http://schemas.microsoft.com/office/drawing/2014/main" val="10002"/>
                  </a:ext>
                </a:extLst>
              </a:tr>
              <a:tr h="203200">
                <a:tc>
                  <a:txBody>
                    <a:bodyPr/>
                    <a:lstStyle/>
                    <a:p>
                      <a:pPr marL="0" marR="0" lvl="0" indent="0" algn="l" rtl="0">
                        <a:lnSpc>
                          <a:spcPct val="107000"/>
                        </a:lnSpc>
                        <a:spcBef>
                          <a:spcPts val="0"/>
                        </a:spcBef>
                        <a:spcAft>
                          <a:spcPts val="0"/>
                        </a:spcAft>
                        <a:buClr>
                          <a:srgbClr val="000000"/>
                        </a:buClr>
                        <a:buSzPts val="1600"/>
                        <a:buFont typeface="Arial"/>
                        <a:buNone/>
                      </a:pPr>
                      <a:r>
                        <a:rPr lang="it-IT" sz="1600" u="none" strike="noStrike" cap="none">
                          <a:latin typeface="Corbel"/>
                          <a:ea typeface="Corbel"/>
                          <a:cs typeface="Corbel"/>
                          <a:sym typeface="Corbel"/>
                        </a:rPr>
                        <a:t>Opportunità</a:t>
                      </a:r>
                      <a:endParaRPr sz="1600" u="none" strike="noStrike" cap="none">
                        <a:solidFill>
                          <a:srgbClr val="000000"/>
                        </a:solidFill>
                        <a:latin typeface="Corbel"/>
                        <a:ea typeface="Corbel"/>
                        <a:cs typeface="Corbel"/>
                        <a:sym typeface="Corbel"/>
                      </a:endParaRPr>
                    </a:p>
                  </a:txBody>
                  <a:tcPr marL="68575" marR="68575" marT="0" marB="0" anchor="ctr"/>
                </a:tc>
                <a:tc>
                  <a:txBody>
                    <a:bodyPr/>
                    <a:lstStyle/>
                    <a:p>
                      <a:pPr marL="0" marR="0" lvl="0" indent="0" algn="l" rtl="0">
                        <a:lnSpc>
                          <a:spcPct val="107000"/>
                        </a:lnSpc>
                        <a:spcBef>
                          <a:spcPts val="0"/>
                        </a:spcBef>
                        <a:spcAft>
                          <a:spcPts val="0"/>
                        </a:spcAft>
                        <a:buClr>
                          <a:srgbClr val="000000"/>
                        </a:buClr>
                        <a:buSzPts val="1600"/>
                        <a:buFont typeface="Arial"/>
                        <a:buNone/>
                      </a:pPr>
                      <a:r>
                        <a:rPr lang="it-IT" sz="1600" u="none" strike="noStrike" cap="none">
                          <a:latin typeface="Corbel"/>
                          <a:ea typeface="Corbel"/>
                          <a:cs typeface="Corbel"/>
                          <a:sym typeface="Corbel"/>
                        </a:rPr>
                        <a:t>Minacce</a:t>
                      </a:r>
                      <a:endParaRPr sz="1600" u="none" strike="noStrike" cap="none">
                        <a:solidFill>
                          <a:srgbClr val="000000"/>
                        </a:solidFill>
                        <a:latin typeface="Corbel"/>
                        <a:ea typeface="Corbel"/>
                        <a:cs typeface="Corbel"/>
                        <a:sym typeface="Corbel"/>
                      </a:endParaRPr>
                    </a:p>
                  </a:txBody>
                  <a:tcPr marL="68575" marR="68575" marT="0" marB="0" anchor="ctr"/>
                </a:tc>
                <a:extLst>
                  <a:ext uri="{0D108BD9-81ED-4DB2-BD59-A6C34878D82A}">
                    <a16:rowId xmlns:a16="http://schemas.microsoft.com/office/drawing/2014/main" val="10003"/>
                  </a:ext>
                </a:extLst>
              </a:tr>
              <a:tr h="1716500">
                <a:tc>
                  <a:txBody>
                    <a:bodyPr/>
                    <a:lstStyle/>
                    <a:p>
                      <a:pPr marL="285750" marR="0" lvl="2" indent="-285750" algn="l" rtl="0">
                        <a:lnSpc>
                          <a:spcPct val="100000"/>
                        </a:lnSpc>
                        <a:spcBef>
                          <a:spcPts val="0"/>
                        </a:spcBef>
                        <a:spcAft>
                          <a:spcPts val="0"/>
                        </a:spcAft>
                        <a:buClr>
                          <a:schemeClr val="lt1"/>
                        </a:buClr>
                        <a:buSzPts val="1600"/>
                        <a:buFont typeface="Noto Sans Symbols"/>
                        <a:buChar char="❑"/>
                      </a:pPr>
                      <a:r>
                        <a:rPr lang="it-IT" sz="1600" b="0" i="0" u="none" strike="noStrike" cap="none" dirty="0">
                          <a:solidFill>
                            <a:schemeClr val="lt1"/>
                          </a:solidFill>
                          <a:latin typeface="Corbel"/>
                          <a:ea typeface="Corbel"/>
                          <a:cs typeface="Corbel"/>
                          <a:sym typeface="Corbel"/>
                        </a:rPr>
                        <a:t>Documenti guida CTE sulla capitalizzazione (INTERACT, Spazio Alpino 2007-2013)</a:t>
                      </a:r>
                      <a:endParaRPr dirty="0"/>
                    </a:p>
                    <a:p>
                      <a:pPr marL="285750" marR="0" lvl="2" indent="-285750" algn="l" rtl="0">
                        <a:lnSpc>
                          <a:spcPct val="100000"/>
                        </a:lnSpc>
                        <a:spcBef>
                          <a:spcPts val="0"/>
                        </a:spcBef>
                        <a:spcAft>
                          <a:spcPts val="0"/>
                        </a:spcAft>
                        <a:buClr>
                          <a:schemeClr val="lt1"/>
                        </a:buClr>
                        <a:buSzPts val="1600"/>
                        <a:buFont typeface="Noto Sans Symbols"/>
                        <a:buChar char="❑"/>
                      </a:pPr>
                      <a:r>
                        <a:rPr lang="it-IT" sz="1600" b="0" i="0" u="none" strike="noStrike" cap="none" dirty="0">
                          <a:solidFill>
                            <a:schemeClr val="lt1"/>
                          </a:solidFill>
                          <a:latin typeface="Corbel"/>
                          <a:ea typeface="Corbel"/>
                          <a:cs typeface="Corbel"/>
                          <a:sym typeface="Corbel"/>
                        </a:rPr>
                        <a:t>Programmi di sostegno/rafforzamento alla cooperazione transnazionale  (I</a:t>
                      </a:r>
                      <a:r>
                        <a:rPr lang="it-IT" sz="1600" b="0" dirty="0">
                          <a:latin typeface="Corbel"/>
                          <a:ea typeface="Corbel"/>
                          <a:cs typeface="Corbel"/>
                          <a:sym typeface="Corbel"/>
                        </a:rPr>
                        <a:t>NTERACT)</a:t>
                      </a:r>
                      <a:endParaRPr dirty="0"/>
                    </a:p>
                    <a:p>
                      <a:pPr marL="285750" marR="0" lvl="2" indent="-285750" algn="l" rtl="0">
                        <a:lnSpc>
                          <a:spcPct val="100000"/>
                        </a:lnSpc>
                        <a:spcBef>
                          <a:spcPts val="0"/>
                        </a:spcBef>
                        <a:spcAft>
                          <a:spcPts val="0"/>
                        </a:spcAft>
                        <a:buClr>
                          <a:schemeClr val="lt1"/>
                        </a:buClr>
                        <a:buSzPts val="1600"/>
                        <a:buFont typeface="Noto Sans Symbols"/>
                        <a:buChar char="❑"/>
                      </a:pPr>
                      <a:r>
                        <a:rPr lang="it-IT" sz="1600" b="0" i="0" u="none" strike="noStrike" cap="none" dirty="0">
                          <a:solidFill>
                            <a:schemeClr val="lt1"/>
                          </a:solidFill>
                          <a:latin typeface="Corbel"/>
                          <a:ea typeface="Corbel"/>
                          <a:cs typeface="Corbel"/>
                          <a:sym typeface="Corbel"/>
                        </a:rPr>
                        <a:t>Cooperazione </a:t>
                      </a:r>
                      <a:r>
                        <a:rPr lang="it-IT" sz="1600" b="0" i="0" u="none" strike="noStrike" cap="none" dirty="0" err="1">
                          <a:solidFill>
                            <a:schemeClr val="lt1"/>
                          </a:solidFill>
                          <a:latin typeface="Corbel"/>
                          <a:ea typeface="Corbel"/>
                          <a:cs typeface="Corbel"/>
                          <a:sym typeface="Corbel"/>
                        </a:rPr>
                        <a:t>macroarea</a:t>
                      </a:r>
                      <a:r>
                        <a:rPr lang="it-IT" sz="1600" b="0" i="0" u="none" strike="noStrike" cap="none" dirty="0">
                          <a:solidFill>
                            <a:schemeClr val="lt1"/>
                          </a:solidFill>
                          <a:latin typeface="Corbel"/>
                          <a:ea typeface="Corbel"/>
                          <a:cs typeface="Corbel"/>
                          <a:sym typeface="Corbel"/>
                        </a:rPr>
                        <a:t> e strutture di cooperazione </a:t>
                      </a:r>
                      <a:r>
                        <a:rPr lang="it-IT" sz="1600" b="0" i="0" u="none" strike="noStrike" cap="none" dirty="0" err="1">
                          <a:solidFill>
                            <a:schemeClr val="lt1"/>
                          </a:solidFill>
                          <a:latin typeface="Corbel"/>
                          <a:ea typeface="Corbel"/>
                          <a:cs typeface="Corbel"/>
                          <a:sym typeface="Corbel"/>
                        </a:rPr>
                        <a:t>macroregionale</a:t>
                      </a:r>
                      <a:r>
                        <a:rPr lang="it-IT" sz="1600" b="0" i="0" u="none" strike="noStrike" cap="none" dirty="0">
                          <a:solidFill>
                            <a:schemeClr val="lt1"/>
                          </a:solidFill>
                          <a:latin typeface="Corbel"/>
                          <a:ea typeface="Corbel"/>
                          <a:cs typeface="Corbel"/>
                          <a:sym typeface="Corbel"/>
                        </a:rPr>
                        <a:t> (EUSALP e Euroregioni, </a:t>
                      </a:r>
                      <a:r>
                        <a:rPr lang="it-IT" sz="1600" b="0" i="0" u="none" strike="noStrike" cap="none" dirty="0" err="1">
                          <a:solidFill>
                            <a:schemeClr val="lt1"/>
                          </a:solidFill>
                          <a:latin typeface="Corbel"/>
                          <a:ea typeface="Corbel"/>
                          <a:cs typeface="Corbel"/>
                          <a:sym typeface="Corbel"/>
                        </a:rPr>
                        <a:t>ecc</a:t>
                      </a:r>
                      <a:r>
                        <a:rPr lang="it-IT" sz="1600" b="0" i="0" u="none" strike="noStrike" cap="none" dirty="0">
                          <a:solidFill>
                            <a:schemeClr val="lt1"/>
                          </a:solidFill>
                          <a:latin typeface="Corbel"/>
                          <a:ea typeface="Corbel"/>
                          <a:cs typeface="Corbel"/>
                          <a:sym typeface="Corbel"/>
                        </a:rPr>
                        <a:t>)</a:t>
                      </a:r>
                      <a:endParaRPr sz="1600" b="0" i="0" u="none" strike="noStrike" cap="none" dirty="0">
                        <a:solidFill>
                          <a:schemeClr val="lt1"/>
                        </a:solidFill>
                        <a:latin typeface="Corbel"/>
                        <a:ea typeface="Corbel"/>
                        <a:cs typeface="Corbel"/>
                        <a:sym typeface="Corbel"/>
                      </a:endParaRPr>
                    </a:p>
                    <a:p>
                      <a:pPr marL="285750" marR="0" lvl="2" indent="-285750" algn="l" rtl="0">
                        <a:lnSpc>
                          <a:spcPct val="100000"/>
                        </a:lnSpc>
                        <a:spcBef>
                          <a:spcPts val="0"/>
                        </a:spcBef>
                        <a:spcAft>
                          <a:spcPts val="0"/>
                        </a:spcAft>
                        <a:buClr>
                          <a:schemeClr val="lt1"/>
                        </a:buClr>
                        <a:buSzPts val="1600"/>
                        <a:buFont typeface="Noto Sans Symbols"/>
                        <a:buChar char="❑"/>
                      </a:pPr>
                      <a:r>
                        <a:rPr lang="it-IT" sz="1600" b="0" dirty="0">
                          <a:latin typeface="Corbel"/>
                          <a:ea typeface="Corbel"/>
                          <a:cs typeface="Corbel"/>
                          <a:sym typeface="Corbel"/>
                        </a:rPr>
                        <a:t>CTE </a:t>
                      </a:r>
                      <a:r>
                        <a:rPr lang="it-IT" sz="1600" b="0" i="0" u="none" strike="noStrike" cap="none" dirty="0">
                          <a:solidFill>
                            <a:schemeClr val="lt1"/>
                          </a:solidFill>
                          <a:latin typeface="Corbel"/>
                          <a:ea typeface="Corbel"/>
                          <a:cs typeface="Corbel"/>
                          <a:sym typeface="Corbel"/>
                        </a:rPr>
                        <a:t>orientat</a:t>
                      </a:r>
                      <a:r>
                        <a:rPr lang="it-IT" sz="1600" b="0" dirty="0">
                          <a:latin typeface="Corbel"/>
                          <a:ea typeface="Corbel"/>
                          <a:cs typeface="Corbel"/>
                          <a:sym typeface="Corbel"/>
                        </a:rPr>
                        <a:t>a</a:t>
                      </a:r>
                      <a:r>
                        <a:rPr lang="it-IT" sz="1600" b="0" i="0" u="none" strike="noStrike" cap="none" dirty="0">
                          <a:solidFill>
                            <a:schemeClr val="lt1"/>
                          </a:solidFill>
                          <a:latin typeface="Corbel"/>
                          <a:ea typeface="Corbel"/>
                          <a:cs typeface="Corbel"/>
                          <a:sym typeface="Corbel"/>
                        </a:rPr>
                        <a:t> alla sostenibilità dei risultati</a:t>
                      </a:r>
                      <a:endParaRPr dirty="0"/>
                    </a:p>
                    <a:p>
                      <a:pPr marL="1371600" marR="0" lvl="0" indent="0" algn="l" rtl="0">
                        <a:lnSpc>
                          <a:spcPct val="100000"/>
                        </a:lnSpc>
                        <a:spcBef>
                          <a:spcPts val="0"/>
                        </a:spcBef>
                        <a:spcAft>
                          <a:spcPts val="0"/>
                        </a:spcAft>
                        <a:buNone/>
                      </a:pPr>
                      <a:endParaRPr dirty="0"/>
                    </a:p>
                    <a:p>
                      <a:pPr marL="0" marR="0" lvl="0" indent="0" algn="l" rtl="0">
                        <a:lnSpc>
                          <a:spcPct val="107000"/>
                        </a:lnSpc>
                        <a:spcBef>
                          <a:spcPts val="800"/>
                        </a:spcBef>
                        <a:spcAft>
                          <a:spcPts val="0"/>
                        </a:spcAft>
                        <a:buClr>
                          <a:srgbClr val="000000"/>
                        </a:buClr>
                        <a:buSzPts val="1600"/>
                        <a:buFont typeface="Arial"/>
                        <a:buNone/>
                      </a:pPr>
                      <a:r>
                        <a:rPr lang="it-IT" sz="1600" u="none" strike="noStrike" cap="none" dirty="0">
                          <a:latin typeface="Corbel"/>
                          <a:ea typeface="Corbel"/>
                          <a:cs typeface="Corbel"/>
                          <a:sym typeface="Corbel"/>
                        </a:rPr>
                        <a:t> </a:t>
                      </a:r>
                      <a:endParaRPr sz="1600" u="none" strike="noStrike" cap="none" dirty="0">
                        <a:solidFill>
                          <a:srgbClr val="000000"/>
                        </a:solidFill>
                        <a:latin typeface="Corbel"/>
                        <a:ea typeface="Corbel"/>
                        <a:cs typeface="Corbel"/>
                        <a:sym typeface="Corbel"/>
                      </a:endParaRPr>
                    </a:p>
                  </a:txBody>
                  <a:tcPr marL="68575" marR="68575" marT="0" marB="0" anchor="ctr"/>
                </a:tc>
                <a:tc>
                  <a:txBody>
                    <a:bodyPr/>
                    <a:lstStyle/>
                    <a:p>
                      <a:pPr marL="285750" marR="0" lvl="2" indent="-28575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chemeClr val="dk1"/>
                          </a:solidFill>
                          <a:latin typeface="Corbel"/>
                          <a:ea typeface="Corbel"/>
                          <a:cs typeface="Corbel"/>
                          <a:sym typeface="Corbel"/>
                        </a:rPr>
                        <a:t>Assenza di specifici meccanismi di trasferimento dei risultati dei progetti da parte degli enti regionali e locali.</a:t>
                      </a:r>
                      <a:endParaRPr dirty="0"/>
                    </a:p>
                    <a:p>
                      <a:pPr marL="285750" marR="0" lvl="2" indent="-285750" algn="l" rtl="0">
                        <a:lnSpc>
                          <a:spcPct val="100000"/>
                        </a:lnSpc>
                        <a:spcBef>
                          <a:spcPts val="0"/>
                        </a:spcBef>
                        <a:spcAft>
                          <a:spcPts val="0"/>
                        </a:spcAft>
                        <a:buClr>
                          <a:srgbClr val="000000"/>
                        </a:buClr>
                        <a:buSzPts val="1600"/>
                        <a:buFont typeface="Noto Sans Symbols"/>
                        <a:buChar char="❑"/>
                      </a:pPr>
                      <a:r>
                        <a:rPr lang="it-IT" sz="1600" dirty="0">
                          <a:latin typeface="Corbel"/>
                          <a:ea typeface="Corbel"/>
                          <a:cs typeface="Corbel"/>
                          <a:sym typeface="Corbel"/>
                        </a:rPr>
                        <a:t> Scarsa propensione di </a:t>
                      </a:r>
                      <a:r>
                        <a:rPr lang="it-IT" sz="1600" b="0" i="0" u="none" strike="noStrike" cap="none" dirty="0">
                          <a:solidFill>
                            <a:schemeClr val="dk1"/>
                          </a:solidFill>
                          <a:latin typeface="Corbel"/>
                          <a:ea typeface="Corbel"/>
                          <a:cs typeface="Corbel"/>
                          <a:sym typeface="Corbel"/>
                        </a:rPr>
                        <a:t>EUSALP </a:t>
                      </a:r>
                      <a:r>
                        <a:rPr lang="it-IT" sz="1600" dirty="0">
                          <a:latin typeface="Corbel"/>
                          <a:ea typeface="Corbel"/>
                          <a:cs typeface="Corbel"/>
                          <a:sym typeface="Corbel"/>
                        </a:rPr>
                        <a:t>come catalizzatore di processi di capitalizzazione nella regione alpina  </a:t>
                      </a:r>
                      <a:endParaRPr dirty="0"/>
                    </a:p>
                    <a:p>
                      <a:pPr marL="285750" marR="0" lvl="2" indent="-28575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chemeClr val="dk1"/>
                          </a:solidFill>
                          <a:latin typeface="Corbel"/>
                          <a:ea typeface="Corbel"/>
                          <a:cs typeface="Corbel"/>
                          <a:sym typeface="Corbel"/>
                        </a:rPr>
                        <a:t>Generale tendenza dei Programmi CTE </a:t>
                      </a:r>
                      <a:r>
                        <a:rPr lang="it-IT" sz="1600" dirty="0">
                          <a:latin typeface="Corbel"/>
                          <a:ea typeface="Corbel"/>
                          <a:cs typeface="Corbel"/>
                          <a:sym typeface="Corbel"/>
                        </a:rPr>
                        <a:t>a </a:t>
                      </a:r>
                      <a:r>
                        <a:rPr lang="it-IT" sz="1600" b="0" i="0" u="none" strike="noStrike" cap="none" dirty="0">
                          <a:solidFill>
                            <a:schemeClr val="dk1"/>
                          </a:solidFill>
                          <a:latin typeface="Corbel"/>
                          <a:ea typeface="Corbel"/>
                          <a:cs typeface="Corbel"/>
                          <a:sym typeface="Corbel"/>
                        </a:rPr>
                        <a:t> produrre effetti intangibili</a:t>
                      </a:r>
                      <a:endParaRPr dirty="0"/>
                    </a:p>
                    <a:p>
                      <a:pPr marL="285750" marR="0" lvl="0" indent="-28575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chemeClr val="dk1"/>
                          </a:solidFill>
                          <a:latin typeface="Corbel"/>
                          <a:ea typeface="Corbel"/>
                          <a:cs typeface="Corbel"/>
                          <a:sym typeface="Corbel"/>
                        </a:rPr>
                        <a:t>Area di cooperazione ampia ed eterogenea </a:t>
                      </a:r>
                      <a:endParaRPr sz="1600" b="0" i="0" u="none" strike="noStrike" cap="none" dirty="0">
                        <a:solidFill>
                          <a:schemeClr val="dk1"/>
                        </a:solidFill>
                        <a:latin typeface="Corbel"/>
                        <a:ea typeface="Corbel"/>
                        <a:cs typeface="Corbel"/>
                        <a:sym typeface="Corbel"/>
                      </a:endParaRPr>
                    </a:p>
                  </a:txBody>
                  <a:tcPr marL="68575" marR="68575" marT="0"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graphicFrame>
        <p:nvGraphicFramePr>
          <p:cNvPr id="365" name="Google Shape;365;p24"/>
          <p:cNvGraphicFramePr/>
          <p:nvPr/>
        </p:nvGraphicFramePr>
        <p:xfrm>
          <a:off x="343677" y="1064922"/>
          <a:ext cx="11504650" cy="5358152"/>
        </p:xfrm>
        <a:graphic>
          <a:graphicData uri="http://schemas.openxmlformats.org/drawingml/2006/table">
            <a:tbl>
              <a:tblPr firstRow="1" firstCol="1" bandRow="1">
                <a:noFill/>
                <a:tableStyleId>{56810303-11A5-46B5-93A7-D0625A60C27D}</a:tableStyleId>
              </a:tblPr>
              <a:tblGrid>
                <a:gridCol w="5752325">
                  <a:extLst>
                    <a:ext uri="{9D8B030D-6E8A-4147-A177-3AD203B41FA5}">
                      <a16:colId xmlns:a16="http://schemas.microsoft.com/office/drawing/2014/main" val="20000"/>
                    </a:ext>
                  </a:extLst>
                </a:gridCol>
                <a:gridCol w="5752325">
                  <a:extLst>
                    <a:ext uri="{9D8B030D-6E8A-4147-A177-3AD203B41FA5}">
                      <a16:colId xmlns:a16="http://schemas.microsoft.com/office/drawing/2014/main" val="20001"/>
                    </a:ext>
                  </a:extLst>
                </a:gridCol>
              </a:tblGrid>
              <a:tr h="447125">
                <a:tc gridSpan="2">
                  <a:txBody>
                    <a:bodyPr/>
                    <a:lstStyle/>
                    <a:p>
                      <a:pPr marL="0" marR="0" lvl="0" indent="0" algn="ctr" rtl="0">
                        <a:lnSpc>
                          <a:spcPct val="107000"/>
                        </a:lnSpc>
                        <a:spcBef>
                          <a:spcPts val="0"/>
                        </a:spcBef>
                        <a:spcAft>
                          <a:spcPts val="0"/>
                        </a:spcAft>
                        <a:buClr>
                          <a:srgbClr val="000000"/>
                        </a:buClr>
                        <a:buSzPts val="1600"/>
                        <a:buFont typeface="Arial"/>
                        <a:buNone/>
                      </a:pPr>
                      <a:r>
                        <a:rPr lang="it-IT" sz="1600" u="sng" strike="noStrike" cap="none">
                          <a:latin typeface="Corbel"/>
                          <a:ea typeface="Corbel"/>
                          <a:cs typeface="Corbel"/>
                          <a:sym typeface="Corbel"/>
                        </a:rPr>
                        <a:t>PARTECIPAZIONE E POSIZIONAMENTO ITALIANO</a:t>
                      </a:r>
                      <a:endParaRPr sz="1600" u="sng" strike="noStrike" cap="none">
                        <a:solidFill>
                          <a:srgbClr val="000000"/>
                        </a:solidFill>
                        <a:latin typeface="Corbel"/>
                        <a:ea typeface="Corbel"/>
                        <a:cs typeface="Corbel"/>
                        <a:sym typeface="Corbel"/>
                      </a:endParaRPr>
                    </a:p>
                  </a:txBody>
                  <a:tcPr marL="52850" marR="52850" marT="0" marB="0" anchor="ctr"/>
                </a:tc>
                <a:tc hMerge="1">
                  <a:txBody>
                    <a:bodyPr/>
                    <a:lstStyle/>
                    <a:p>
                      <a:endParaRPr lang="it-IT"/>
                    </a:p>
                  </a:txBody>
                  <a:tcPr/>
                </a:tc>
                <a:extLst>
                  <a:ext uri="{0D108BD9-81ED-4DB2-BD59-A6C34878D82A}">
                    <a16:rowId xmlns:a16="http://schemas.microsoft.com/office/drawing/2014/main" val="10000"/>
                  </a:ext>
                </a:extLst>
              </a:tr>
              <a:tr h="108100">
                <a:tc>
                  <a:txBody>
                    <a:bodyPr/>
                    <a:lstStyle/>
                    <a:p>
                      <a:pPr marL="0" marR="0" lvl="0" indent="0" algn="l" rtl="0">
                        <a:lnSpc>
                          <a:spcPct val="107000"/>
                        </a:lnSpc>
                        <a:spcBef>
                          <a:spcPts val="0"/>
                        </a:spcBef>
                        <a:spcAft>
                          <a:spcPts val="0"/>
                        </a:spcAft>
                        <a:buClr>
                          <a:srgbClr val="000000"/>
                        </a:buClr>
                        <a:buSzPts val="1600"/>
                        <a:buFont typeface="Arial"/>
                        <a:buNone/>
                      </a:pPr>
                      <a:r>
                        <a:rPr lang="it-IT" sz="1600" u="none" strike="noStrike" cap="none">
                          <a:latin typeface="Corbel"/>
                          <a:ea typeface="Corbel"/>
                          <a:cs typeface="Corbel"/>
                          <a:sym typeface="Corbel"/>
                        </a:rPr>
                        <a:t>Punti di forza</a:t>
                      </a:r>
                      <a:endParaRPr sz="1600" u="none" strike="noStrike" cap="none">
                        <a:solidFill>
                          <a:srgbClr val="000000"/>
                        </a:solidFill>
                        <a:latin typeface="Corbel"/>
                        <a:ea typeface="Corbel"/>
                        <a:cs typeface="Corbel"/>
                        <a:sym typeface="Corbel"/>
                      </a:endParaRPr>
                    </a:p>
                  </a:txBody>
                  <a:tcPr marL="52850" marR="52850" marT="0" marB="0" anchor="ctr"/>
                </a:tc>
                <a:tc>
                  <a:txBody>
                    <a:bodyPr/>
                    <a:lstStyle/>
                    <a:p>
                      <a:pPr marL="0" marR="0" lvl="0" indent="0" algn="l" rtl="0">
                        <a:lnSpc>
                          <a:spcPct val="107000"/>
                        </a:lnSpc>
                        <a:spcBef>
                          <a:spcPts val="0"/>
                        </a:spcBef>
                        <a:spcAft>
                          <a:spcPts val="0"/>
                        </a:spcAft>
                        <a:buClr>
                          <a:srgbClr val="000000"/>
                        </a:buClr>
                        <a:buSzPts val="1600"/>
                        <a:buFont typeface="Arial"/>
                        <a:buNone/>
                      </a:pPr>
                      <a:r>
                        <a:rPr lang="it-IT" sz="1600" u="none" strike="noStrike" cap="none">
                          <a:latin typeface="Corbel"/>
                          <a:ea typeface="Corbel"/>
                          <a:cs typeface="Corbel"/>
                          <a:sym typeface="Corbel"/>
                        </a:rPr>
                        <a:t>Punti di debolezza</a:t>
                      </a:r>
                      <a:endParaRPr sz="1600" u="none" strike="noStrike" cap="none">
                        <a:solidFill>
                          <a:srgbClr val="000000"/>
                        </a:solidFill>
                        <a:latin typeface="Corbel"/>
                        <a:ea typeface="Corbel"/>
                        <a:cs typeface="Corbel"/>
                        <a:sym typeface="Corbel"/>
                      </a:endParaRPr>
                    </a:p>
                  </a:txBody>
                  <a:tcPr marL="52850" marR="52850" marT="0" marB="0" anchor="ctr"/>
                </a:tc>
                <a:extLst>
                  <a:ext uri="{0D108BD9-81ED-4DB2-BD59-A6C34878D82A}">
                    <a16:rowId xmlns:a16="http://schemas.microsoft.com/office/drawing/2014/main" val="10001"/>
                  </a:ext>
                </a:extLst>
              </a:tr>
              <a:tr h="1557950">
                <a:tc>
                  <a:txBody>
                    <a:bodyPr/>
                    <a:lstStyle/>
                    <a:p>
                      <a:pPr marL="457200" marR="0" lvl="0" indent="-330200" algn="l" rtl="0">
                        <a:lnSpc>
                          <a:spcPct val="107000"/>
                        </a:lnSpc>
                        <a:spcBef>
                          <a:spcPts val="0"/>
                        </a:spcBef>
                        <a:spcAft>
                          <a:spcPts val="0"/>
                        </a:spcAft>
                        <a:buClr>
                          <a:schemeClr val="lt1"/>
                        </a:buClr>
                        <a:buSzPts val="1600"/>
                        <a:buFont typeface="Noto Sans Symbols"/>
                        <a:buChar char="❏"/>
                      </a:pPr>
                      <a:r>
                        <a:rPr lang="it-IT" sz="1600" b="0" i="0" u="none" strike="noStrike" cap="none" dirty="0">
                          <a:latin typeface="Corbel"/>
                          <a:ea typeface="Corbel"/>
                          <a:cs typeface="Corbel"/>
                          <a:sym typeface="Corbel"/>
                        </a:rPr>
                        <a:t>Rilevante partecipazione italiana alla scala regionale (quadrante occidentale) e provinciale (quadrante nordorientale)</a:t>
                      </a:r>
                      <a:endParaRPr dirty="0"/>
                    </a:p>
                    <a:p>
                      <a:pPr marL="457200" marR="0" lvl="0" indent="-330200" algn="l" rtl="0">
                        <a:lnSpc>
                          <a:spcPct val="107000"/>
                        </a:lnSpc>
                        <a:spcBef>
                          <a:spcPts val="0"/>
                        </a:spcBef>
                        <a:spcAft>
                          <a:spcPts val="0"/>
                        </a:spcAft>
                        <a:buClr>
                          <a:schemeClr val="lt1"/>
                        </a:buClr>
                        <a:buSzPts val="1600"/>
                        <a:buFont typeface="Noto Sans Symbols"/>
                        <a:buChar char="❏"/>
                      </a:pPr>
                      <a:r>
                        <a:rPr lang="it-IT" sz="1600" b="0" i="0" u="none" strike="noStrike" cap="none" dirty="0">
                          <a:latin typeface="Corbel"/>
                          <a:ea typeface="Corbel"/>
                          <a:cs typeface="Corbel"/>
                          <a:sym typeface="Corbel"/>
                        </a:rPr>
                        <a:t>Consolidata competenza e esperienza del «sistema» nella progettazione e nella gestione di progetti</a:t>
                      </a:r>
                      <a:endParaRPr sz="1600" b="0" i="0" u="none" strike="noStrike" cap="none" dirty="0">
                        <a:latin typeface="Corbel"/>
                        <a:ea typeface="Corbel"/>
                        <a:cs typeface="Corbel"/>
                        <a:sym typeface="Corbel"/>
                      </a:endParaRPr>
                    </a:p>
                    <a:p>
                      <a:pPr marL="457200" marR="0" lvl="0" indent="-330200" algn="l" rtl="0">
                        <a:lnSpc>
                          <a:spcPct val="107000"/>
                        </a:lnSpc>
                        <a:spcBef>
                          <a:spcPts val="0"/>
                        </a:spcBef>
                        <a:spcAft>
                          <a:spcPts val="0"/>
                        </a:spcAft>
                        <a:buClr>
                          <a:schemeClr val="lt1"/>
                        </a:buClr>
                        <a:buSzPts val="1600"/>
                        <a:buFont typeface="Noto Sans Symbols"/>
                        <a:buChar char="❏"/>
                      </a:pPr>
                      <a:r>
                        <a:rPr lang="it-IT" sz="1600" b="0" i="0" u="none" strike="noStrike" cap="none" dirty="0">
                          <a:latin typeface="Corbel"/>
                          <a:ea typeface="Corbel"/>
                          <a:cs typeface="Corbel"/>
                          <a:sym typeface="Corbel"/>
                        </a:rPr>
                        <a:t>Partecipazione significativa degli enti regionali e locali italiani (capitale istituzionale alto). </a:t>
                      </a:r>
                      <a:endParaRPr sz="1600" b="0" i="0" u="none" strike="noStrike" cap="none" dirty="0">
                        <a:latin typeface="Corbel"/>
                        <a:ea typeface="Corbel"/>
                        <a:cs typeface="Corbel"/>
                        <a:sym typeface="Corbel"/>
                      </a:endParaRPr>
                    </a:p>
                    <a:p>
                      <a:pPr marL="457200" marR="0" lvl="0" indent="-330200" algn="l" rtl="0">
                        <a:lnSpc>
                          <a:spcPct val="107000"/>
                        </a:lnSpc>
                        <a:spcBef>
                          <a:spcPts val="0"/>
                        </a:spcBef>
                        <a:spcAft>
                          <a:spcPts val="0"/>
                        </a:spcAft>
                        <a:buClr>
                          <a:schemeClr val="lt1"/>
                        </a:buClr>
                        <a:buSzPts val="1600"/>
                        <a:buFont typeface="Corbel"/>
                        <a:buChar char="❏"/>
                      </a:pPr>
                      <a:r>
                        <a:rPr lang="it-IT" sz="1600" b="0" dirty="0">
                          <a:latin typeface="Corbel"/>
                          <a:ea typeface="Corbel"/>
                          <a:cs typeface="Corbel"/>
                          <a:sym typeface="Corbel"/>
                        </a:rPr>
                        <a:t>Partecipazione di enti tecnici e operativi regionali</a:t>
                      </a:r>
                      <a:endParaRPr sz="1600" b="0" dirty="0">
                        <a:latin typeface="Corbel"/>
                        <a:ea typeface="Corbel"/>
                        <a:cs typeface="Corbel"/>
                        <a:sym typeface="Corbel"/>
                      </a:endParaRPr>
                    </a:p>
                    <a:p>
                      <a:pPr marL="457200" marR="0" lvl="0" indent="-330200" algn="l" rtl="0">
                        <a:lnSpc>
                          <a:spcPct val="107000"/>
                        </a:lnSpc>
                        <a:spcBef>
                          <a:spcPts val="0"/>
                        </a:spcBef>
                        <a:spcAft>
                          <a:spcPts val="0"/>
                        </a:spcAft>
                        <a:buClr>
                          <a:schemeClr val="lt1"/>
                        </a:buClr>
                        <a:buSzPts val="1600"/>
                        <a:buFont typeface="Corbel"/>
                        <a:buChar char="❏"/>
                      </a:pPr>
                      <a:r>
                        <a:rPr lang="it-IT" sz="1600" b="0" dirty="0">
                          <a:latin typeface="Corbel"/>
                          <a:ea typeface="Corbel"/>
                          <a:cs typeface="Corbel"/>
                          <a:sym typeface="Corbel"/>
                        </a:rPr>
                        <a:t>Ampia partecipazione di privati</a:t>
                      </a:r>
                      <a:endParaRPr sz="1600" b="0" dirty="0">
                        <a:latin typeface="Corbel"/>
                        <a:ea typeface="Corbel"/>
                        <a:cs typeface="Corbel"/>
                        <a:sym typeface="Corbel"/>
                      </a:endParaRPr>
                    </a:p>
                    <a:p>
                      <a:pPr marL="457200" marR="0" lvl="0" indent="-330200" algn="l" rtl="0">
                        <a:lnSpc>
                          <a:spcPct val="107000"/>
                        </a:lnSpc>
                        <a:spcBef>
                          <a:spcPts val="0"/>
                        </a:spcBef>
                        <a:spcAft>
                          <a:spcPts val="0"/>
                        </a:spcAft>
                        <a:buClr>
                          <a:schemeClr val="lt1"/>
                        </a:buClr>
                        <a:buSzPts val="1600"/>
                        <a:buFont typeface="Noto Sans Symbols"/>
                        <a:buChar char="❏"/>
                      </a:pPr>
                      <a:r>
                        <a:rPr lang="it-IT" sz="1600" b="0" i="0" u="none" strike="noStrike" cap="none" dirty="0">
                          <a:latin typeface="Corbel"/>
                          <a:ea typeface="Corbel"/>
                          <a:cs typeface="Corbel"/>
                          <a:sym typeface="Corbel"/>
                        </a:rPr>
                        <a:t>Posizionamento significativo degli enti regionali italiani come cap</a:t>
                      </a:r>
                      <a:r>
                        <a:rPr lang="it-IT" sz="1600" b="0" dirty="0">
                          <a:latin typeface="Corbel"/>
                          <a:ea typeface="Corbel"/>
                          <a:cs typeface="Corbel"/>
                          <a:sym typeface="Corbel"/>
                        </a:rPr>
                        <a:t>o</a:t>
                      </a:r>
                      <a:r>
                        <a:rPr lang="it-IT" sz="1600" b="0" i="0" u="none" strike="noStrike" cap="none" dirty="0">
                          <a:latin typeface="Corbel"/>
                          <a:ea typeface="Corbel"/>
                          <a:cs typeface="Corbel"/>
                          <a:sym typeface="Corbel"/>
                        </a:rPr>
                        <a:t>fila dei progetti.</a:t>
                      </a:r>
                      <a:endParaRPr sz="1600" b="0" i="0" u="none" strike="noStrike" cap="none" dirty="0">
                        <a:latin typeface="Corbel"/>
                        <a:ea typeface="Corbel"/>
                        <a:cs typeface="Corbel"/>
                        <a:sym typeface="Corbel"/>
                      </a:endParaRPr>
                    </a:p>
                  </a:txBody>
                  <a:tcPr marL="52850" marR="52850" marT="0" marB="0" anchor="ctr"/>
                </a:tc>
                <a:tc>
                  <a:txBody>
                    <a:bodyPr/>
                    <a:lstStyle/>
                    <a:p>
                      <a:pPr marL="457200" marR="0" lvl="0" indent="-330200" algn="l" rtl="0">
                        <a:lnSpc>
                          <a:spcPct val="107000"/>
                        </a:lnSpc>
                        <a:spcBef>
                          <a:spcPts val="0"/>
                        </a:spcBef>
                        <a:spcAft>
                          <a:spcPts val="0"/>
                        </a:spcAft>
                        <a:buClr>
                          <a:schemeClr val="dk1"/>
                        </a:buClr>
                        <a:buSzPts val="1600"/>
                        <a:buFont typeface="Noto Sans Symbols"/>
                        <a:buChar char="❏"/>
                      </a:pPr>
                      <a:r>
                        <a:rPr lang="it-IT" sz="1600" u="none" strike="noStrike" cap="none">
                          <a:latin typeface="Corbel"/>
                          <a:ea typeface="Corbel"/>
                          <a:cs typeface="Corbel"/>
                          <a:sym typeface="Corbel"/>
                        </a:rPr>
                        <a:t>Assenza di entità di cooperazione transnazionale e transfrontaliera ne</a:t>
                      </a:r>
                      <a:r>
                        <a:rPr lang="it-IT" sz="1600">
                          <a:latin typeface="Corbel"/>
                          <a:ea typeface="Corbel"/>
                          <a:cs typeface="Corbel"/>
                          <a:sym typeface="Corbel"/>
                        </a:rPr>
                        <a:t>i partenariati dei progetti </a:t>
                      </a:r>
                      <a:r>
                        <a:rPr lang="it-IT" sz="1600" u="none" strike="noStrike" cap="none">
                          <a:latin typeface="Corbel"/>
                          <a:ea typeface="Corbel"/>
                          <a:cs typeface="Corbel"/>
                          <a:sym typeface="Corbel"/>
                        </a:rPr>
                        <a:t>(GECT, Euroregioni, e</a:t>
                      </a:r>
                      <a:r>
                        <a:rPr lang="it-IT" sz="1600">
                          <a:latin typeface="Corbel"/>
                          <a:ea typeface="Corbel"/>
                          <a:cs typeface="Corbel"/>
                          <a:sym typeface="Corbel"/>
                        </a:rPr>
                        <a:t>cc</a:t>
                      </a:r>
                      <a:r>
                        <a:rPr lang="it-IT" sz="1600" u="none" strike="noStrike" cap="none">
                          <a:latin typeface="Corbel"/>
                          <a:ea typeface="Corbel"/>
                          <a:cs typeface="Corbel"/>
                          <a:sym typeface="Corbel"/>
                        </a:rPr>
                        <a:t>.)</a:t>
                      </a:r>
                      <a:endParaRPr sz="1600" u="none" strike="noStrike" cap="none">
                        <a:latin typeface="Corbel"/>
                        <a:ea typeface="Corbel"/>
                        <a:cs typeface="Corbel"/>
                        <a:sym typeface="Corbel"/>
                      </a:endParaRPr>
                    </a:p>
                    <a:p>
                      <a:pPr marL="457200" marR="0" lvl="0" indent="-330200" algn="l" rtl="0">
                        <a:lnSpc>
                          <a:spcPct val="107000"/>
                        </a:lnSpc>
                        <a:spcBef>
                          <a:spcPts val="0"/>
                        </a:spcBef>
                        <a:spcAft>
                          <a:spcPts val="0"/>
                        </a:spcAft>
                        <a:buClr>
                          <a:schemeClr val="dk1"/>
                        </a:buClr>
                        <a:buSzPts val="1600"/>
                        <a:buFont typeface="Noto Sans Symbols"/>
                        <a:buChar char="❏"/>
                      </a:pPr>
                      <a:r>
                        <a:rPr lang="it-IT" sz="1600" u="none" strike="noStrike" cap="none">
                          <a:latin typeface="Corbel"/>
                          <a:ea typeface="Corbel"/>
                          <a:cs typeface="Corbel"/>
                          <a:sym typeface="Corbel"/>
                        </a:rPr>
                        <a:t>Scarsa presenza di partenariati multilivello</a:t>
                      </a:r>
                      <a:endParaRPr/>
                    </a:p>
                    <a:p>
                      <a:pPr marL="457200" marR="0" lvl="0" indent="-330200" algn="l" rtl="0">
                        <a:lnSpc>
                          <a:spcPct val="107000"/>
                        </a:lnSpc>
                        <a:spcBef>
                          <a:spcPts val="0"/>
                        </a:spcBef>
                        <a:spcAft>
                          <a:spcPts val="0"/>
                        </a:spcAft>
                        <a:buClr>
                          <a:schemeClr val="dk1"/>
                        </a:buClr>
                        <a:buSzPts val="1600"/>
                        <a:buFont typeface="Noto Sans Symbols"/>
                        <a:buChar char="❏"/>
                      </a:pPr>
                      <a:r>
                        <a:rPr lang="it-IT" sz="1600" u="none" strike="noStrike" cap="none">
                          <a:latin typeface="Corbel"/>
                          <a:ea typeface="Corbel"/>
                          <a:cs typeface="Corbel"/>
                          <a:sym typeface="Corbel"/>
                        </a:rPr>
                        <a:t>Scarso </a:t>
                      </a:r>
                      <a:r>
                        <a:rPr lang="it-IT" sz="1600" b="0" i="0" u="none" strike="noStrike" cap="none">
                          <a:solidFill>
                            <a:schemeClr val="dk1"/>
                          </a:solidFill>
                          <a:latin typeface="Corbel"/>
                          <a:ea typeface="Corbel"/>
                          <a:cs typeface="Corbel"/>
                          <a:sym typeface="Corbel"/>
                        </a:rPr>
                        <a:t>coinvolgimento del livello politico</a:t>
                      </a:r>
                      <a:endParaRPr/>
                    </a:p>
                    <a:p>
                      <a:pPr marL="457200" marR="0" lvl="0" indent="0" algn="l" rtl="0">
                        <a:lnSpc>
                          <a:spcPct val="107000"/>
                        </a:lnSpc>
                        <a:spcBef>
                          <a:spcPts val="0"/>
                        </a:spcBef>
                        <a:spcAft>
                          <a:spcPts val="0"/>
                        </a:spcAft>
                        <a:buNone/>
                      </a:pPr>
                      <a:endParaRPr/>
                    </a:p>
                    <a:p>
                      <a:pPr marL="457200" marR="0" lvl="0" indent="-228600" algn="l" rtl="0">
                        <a:lnSpc>
                          <a:spcPct val="107000"/>
                        </a:lnSpc>
                        <a:spcBef>
                          <a:spcPts val="0"/>
                        </a:spcBef>
                        <a:spcAft>
                          <a:spcPts val="0"/>
                        </a:spcAft>
                        <a:buClr>
                          <a:schemeClr val="dk1"/>
                        </a:buClr>
                        <a:buSzPts val="1600"/>
                        <a:buFont typeface="Noto Sans Symbols"/>
                        <a:buNone/>
                      </a:pPr>
                      <a:endParaRPr sz="1600" b="0" i="0" u="none" strike="noStrike" cap="none">
                        <a:solidFill>
                          <a:schemeClr val="dk1"/>
                        </a:solidFill>
                        <a:latin typeface="Corbel"/>
                        <a:ea typeface="Corbel"/>
                        <a:cs typeface="Corbel"/>
                        <a:sym typeface="Corbel"/>
                      </a:endParaRPr>
                    </a:p>
                    <a:p>
                      <a:pPr marL="0" marR="0" lvl="0" indent="0" algn="l" rtl="0">
                        <a:lnSpc>
                          <a:spcPct val="107000"/>
                        </a:lnSpc>
                        <a:spcBef>
                          <a:spcPts val="800"/>
                        </a:spcBef>
                        <a:spcAft>
                          <a:spcPts val="0"/>
                        </a:spcAft>
                        <a:buClr>
                          <a:srgbClr val="000000"/>
                        </a:buClr>
                        <a:buSzPts val="1600"/>
                        <a:buFont typeface="Arial"/>
                        <a:buNone/>
                      </a:pPr>
                      <a:r>
                        <a:rPr lang="it-IT" sz="1600" b="0" i="0" u="none" strike="noStrike" cap="none">
                          <a:solidFill>
                            <a:schemeClr val="dk1"/>
                          </a:solidFill>
                          <a:latin typeface="Corbel"/>
                          <a:ea typeface="Corbel"/>
                          <a:cs typeface="Corbel"/>
                          <a:sym typeface="Corbel"/>
                        </a:rPr>
                        <a:t> </a:t>
                      </a:r>
                      <a:endParaRPr sz="1600" b="0" i="0" u="none" strike="noStrike" cap="none">
                        <a:solidFill>
                          <a:schemeClr val="dk1"/>
                        </a:solidFill>
                        <a:latin typeface="Corbel"/>
                        <a:ea typeface="Corbel"/>
                        <a:cs typeface="Corbel"/>
                        <a:sym typeface="Corbel"/>
                      </a:endParaRPr>
                    </a:p>
                  </a:txBody>
                  <a:tcPr marL="52850" marR="52850" marT="0" marB="0" anchor="ctr"/>
                </a:tc>
                <a:extLst>
                  <a:ext uri="{0D108BD9-81ED-4DB2-BD59-A6C34878D82A}">
                    <a16:rowId xmlns:a16="http://schemas.microsoft.com/office/drawing/2014/main" val="10002"/>
                  </a:ext>
                </a:extLst>
              </a:tr>
              <a:tr h="108100">
                <a:tc>
                  <a:txBody>
                    <a:bodyPr/>
                    <a:lstStyle/>
                    <a:p>
                      <a:pPr marL="0" marR="0" lvl="0" indent="0" algn="l" rtl="0">
                        <a:lnSpc>
                          <a:spcPct val="107000"/>
                        </a:lnSpc>
                        <a:spcBef>
                          <a:spcPts val="0"/>
                        </a:spcBef>
                        <a:spcAft>
                          <a:spcPts val="0"/>
                        </a:spcAft>
                        <a:buClr>
                          <a:srgbClr val="000000"/>
                        </a:buClr>
                        <a:buSzPts val="1600"/>
                        <a:buFont typeface="Arial"/>
                        <a:buNone/>
                      </a:pPr>
                      <a:r>
                        <a:rPr lang="it-IT" sz="1600" u="none" strike="noStrike" cap="none">
                          <a:latin typeface="Corbel"/>
                          <a:ea typeface="Corbel"/>
                          <a:cs typeface="Corbel"/>
                          <a:sym typeface="Corbel"/>
                        </a:rPr>
                        <a:t>Opportunità</a:t>
                      </a:r>
                      <a:endParaRPr sz="1600" u="none" strike="noStrike" cap="none">
                        <a:solidFill>
                          <a:srgbClr val="000000"/>
                        </a:solidFill>
                        <a:latin typeface="Corbel"/>
                        <a:ea typeface="Corbel"/>
                        <a:cs typeface="Corbel"/>
                        <a:sym typeface="Corbel"/>
                      </a:endParaRPr>
                    </a:p>
                  </a:txBody>
                  <a:tcPr marL="52850" marR="52850" marT="0" marB="0" anchor="ctr"/>
                </a:tc>
                <a:tc>
                  <a:txBody>
                    <a:bodyPr/>
                    <a:lstStyle/>
                    <a:p>
                      <a:pPr marL="0" marR="0" lvl="0" indent="0" algn="l" rtl="0">
                        <a:lnSpc>
                          <a:spcPct val="107000"/>
                        </a:lnSpc>
                        <a:spcBef>
                          <a:spcPts val="0"/>
                        </a:spcBef>
                        <a:spcAft>
                          <a:spcPts val="0"/>
                        </a:spcAft>
                        <a:buClr>
                          <a:srgbClr val="000000"/>
                        </a:buClr>
                        <a:buSzPts val="1600"/>
                        <a:buFont typeface="Arial"/>
                        <a:buNone/>
                      </a:pPr>
                      <a:r>
                        <a:rPr lang="it-IT" sz="1600" u="none" strike="noStrike" cap="none">
                          <a:latin typeface="Corbel"/>
                          <a:ea typeface="Corbel"/>
                          <a:cs typeface="Corbel"/>
                          <a:sym typeface="Corbel"/>
                        </a:rPr>
                        <a:t>Minacce</a:t>
                      </a:r>
                      <a:endParaRPr sz="1600" u="none" strike="noStrike" cap="none">
                        <a:solidFill>
                          <a:srgbClr val="000000"/>
                        </a:solidFill>
                        <a:latin typeface="Corbel"/>
                        <a:ea typeface="Corbel"/>
                        <a:cs typeface="Corbel"/>
                        <a:sym typeface="Corbel"/>
                      </a:endParaRPr>
                    </a:p>
                  </a:txBody>
                  <a:tcPr marL="52850" marR="52850" marT="0" marB="0" anchor="ctr"/>
                </a:tc>
                <a:extLst>
                  <a:ext uri="{0D108BD9-81ED-4DB2-BD59-A6C34878D82A}">
                    <a16:rowId xmlns:a16="http://schemas.microsoft.com/office/drawing/2014/main" val="10003"/>
                  </a:ext>
                </a:extLst>
              </a:tr>
              <a:tr h="1430350">
                <a:tc>
                  <a:txBody>
                    <a:bodyPr/>
                    <a:lstStyle/>
                    <a:p>
                      <a:pPr marL="457200" marR="0" lvl="0" indent="-330200" algn="l" rtl="0">
                        <a:lnSpc>
                          <a:spcPct val="107000"/>
                        </a:lnSpc>
                        <a:spcBef>
                          <a:spcPts val="0"/>
                        </a:spcBef>
                        <a:spcAft>
                          <a:spcPts val="0"/>
                        </a:spcAft>
                        <a:buClr>
                          <a:schemeClr val="lt1"/>
                        </a:buClr>
                        <a:buSzPts val="1600"/>
                        <a:buFont typeface="Noto Sans Symbols"/>
                        <a:buChar char="❏"/>
                      </a:pPr>
                      <a:r>
                        <a:rPr lang="it-IT" sz="1600" b="0" u="none" strike="noStrike" cap="none">
                          <a:latin typeface="Corbel"/>
                          <a:ea typeface="Corbel"/>
                          <a:cs typeface="Corbel"/>
                          <a:sym typeface="Corbel"/>
                        </a:rPr>
                        <a:t>Presenza di progetti allineati alla strategia EUSALP</a:t>
                      </a:r>
                      <a:endParaRPr sz="1600" b="0" u="none" strike="noStrike" cap="none">
                        <a:latin typeface="Corbel"/>
                        <a:ea typeface="Corbel"/>
                        <a:cs typeface="Corbel"/>
                        <a:sym typeface="Corbel"/>
                      </a:endParaRPr>
                    </a:p>
                    <a:p>
                      <a:pPr marL="457200" marR="0" lvl="0" indent="-330200" algn="l" rtl="0">
                        <a:lnSpc>
                          <a:spcPct val="107000"/>
                        </a:lnSpc>
                        <a:spcBef>
                          <a:spcPts val="0"/>
                        </a:spcBef>
                        <a:spcAft>
                          <a:spcPts val="0"/>
                        </a:spcAft>
                        <a:buClr>
                          <a:schemeClr val="lt1"/>
                        </a:buClr>
                        <a:buSzPts val="1600"/>
                        <a:buFont typeface="Noto Sans Symbols"/>
                        <a:buChar char="❏"/>
                      </a:pPr>
                      <a:r>
                        <a:rPr lang="it-IT" sz="1600" b="0" u="none" strike="noStrike" cap="none">
                          <a:latin typeface="Corbel"/>
                          <a:ea typeface="Corbel"/>
                          <a:cs typeface="Corbel"/>
                          <a:sym typeface="Corbel"/>
                        </a:rPr>
                        <a:t>Alta densità di strutture di cooperazione transnazionale (GECT, Euroregioni ecc.) nell’area eleggibile del programma</a:t>
                      </a:r>
                      <a:endParaRPr sz="1600" b="0" u="none" strike="noStrike" cap="none">
                        <a:latin typeface="Corbel"/>
                        <a:ea typeface="Corbel"/>
                        <a:cs typeface="Corbel"/>
                        <a:sym typeface="Corbel"/>
                      </a:endParaRPr>
                    </a:p>
                    <a:p>
                      <a:pPr marL="457200" marR="0" lvl="0" indent="-330200" algn="l" rtl="0">
                        <a:lnSpc>
                          <a:spcPct val="107000"/>
                        </a:lnSpc>
                        <a:spcBef>
                          <a:spcPts val="0"/>
                        </a:spcBef>
                        <a:spcAft>
                          <a:spcPts val="0"/>
                        </a:spcAft>
                        <a:buClr>
                          <a:schemeClr val="lt1"/>
                        </a:buClr>
                        <a:buSzPts val="1600"/>
                        <a:buFont typeface="Noto Sans Symbols"/>
                        <a:buChar char="❏"/>
                      </a:pPr>
                      <a:r>
                        <a:rPr lang="it-IT" sz="1600" b="0" u="none" strike="noStrike" cap="none">
                          <a:latin typeface="Corbel"/>
                          <a:ea typeface="Corbel"/>
                          <a:cs typeface="Corbel"/>
                          <a:sym typeface="Corbel"/>
                        </a:rPr>
                        <a:t>Presenza di partecipanti ‘esterni’ all’area eleggibili (ISPRA, Europark) a sostegno dei progetti italiani (national endorsment)</a:t>
                      </a:r>
                      <a:endParaRPr sz="1600" b="0" u="none" strike="noStrike" cap="none">
                        <a:latin typeface="Corbel"/>
                        <a:ea typeface="Corbel"/>
                        <a:cs typeface="Corbel"/>
                        <a:sym typeface="Corbel"/>
                      </a:endParaRPr>
                    </a:p>
                  </a:txBody>
                  <a:tcPr marL="52850" marR="52850" marT="0" marB="0" anchor="ctr"/>
                </a:tc>
                <a:tc>
                  <a:txBody>
                    <a:bodyPr/>
                    <a:lstStyle/>
                    <a:p>
                      <a:pPr marL="457200" marR="0" lvl="0" indent="-330200" algn="l" rtl="0">
                        <a:lnSpc>
                          <a:spcPct val="107000"/>
                        </a:lnSpc>
                        <a:spcBef>
                          <a:spcPts val="0"/>
                        </a:spcBef>
                        <a:spcAft>
                          <a:spcPts val="0"/>
                        </a:spcAft>
                        <a:buClr>
                          <a:schemeClr val="dk1"/>
                        </a:buClr>
                        <a:buSzPts val="1600"/>
                        <a:buFont typeface="Noto Sans Symbols"/>
                        <a:buChar char="❏"/>
                      </a:pPr>
                      <a:r>
                        <a:rPr lang="it-IT" sz="1600" u="none" strike="noStrike" cap="none" dirty="0">
                          <a:latin typeface="Corbel"/>
                          <a:ea typeface="Corbel"/>
                          <a:cs typeface="Corbel"/>
                          <a:sym typeface="Corbel"/>
                        </a:rPr>
                        <a:t>L’ampiezza dei partenariati riduce la capacità di produrre cambiamenti tangibili nelle politiche dell’area.</a:t>
                      </a:r>
                      <a:endParaRPr sz="1600" u="none" strike="noStrike" cap="none" dirty="0">
                        <a:latin typeface="Corbel"/>
                        <a:ea typeface="Corbel"/>
                        <a:cs typeface="Corbel"/>
                        <a:sym typeface="Corbel"/>
                      </a:endParaRPr>
                    </a:p>
                    <a:p>
                      <a:pPr marL="0" marR="0" lvl="0" indent="0" algn="l" rtl="0">
                        <a:lnSpc>
                          <a:spcPct val="107000"/>
                        </a:lnSpc>
                        <a:spcBef>
                          <a:spcPts val="800"/>
                        </a:spcBef>
                        <a:spcAft>
                          <a:spcPts val="0"/>
                        </a:spcAft>
                        <a:buClr>
                          <a:srgbClr val="000000"/>
                        </a:buClr>
                        <a:buSzPts val="1600"/>
                        <a:buFont typeface="Arial"/>
                        <a:buNone/>
                      </a:pPr>
                      <a:r>
                        <a:rPr lang="it-IT" sz="1600" u="none" strike="noStrike" cap="none" dirty="0">
                          <a:latin typeface="Corbel"/>
                          <a:ea typeface="Corbel"/>
                          <a:cs typeface="Corbel"/>
                          <a:sym typeface="Corbel"/>
                        </a:rPr>
                        <a:t> </a:t>
                      </a:r>
                      <a:endParaRPr sz="1600" u="none" strike="noStrike" cap="none" dirty="0">
                        <a:solidFill>
                          <a:srgbClr val="000000"/>
                        </a:solidFill>
                        <a:latin typeface="Corbel"/>
                        <a:ea typeface="Corbel"/>
                        <a:cs typeface="Corbel"/>
                        <a:sym typeface="Corbel"/>
                      </a:endParaRPr>
                    </a:p>
                  </a:txBody>
                  <a:tcPr marL="52850" marR="52850" marT="0" marB="0" anchor="ctr"/>
                </a:tc>
                <a:extLst>
                  <a:ext uri="{0D108BD9-81ED-4DB2-BD59-A6C34878D82A}">
                    <a16:rowId xmlns:a16="http://schemas.microsoft.com/office/drawing/2014/main" val="10004"/>
                  </a:ext>
                </a:extLst>
              </a:tr>
            </a:tbl>
          </a:graphicData>
        </a:graphic>
      </p:graphicFrame>
      <p:sp>
        <p:nvSpPr>
          <p:cNvPr id="366" name="Google Shape;366;p24"/>
          <p:cNvSpPr txBox="1"/>
          <p:nvPr/>
        </p:nvSpPr>
        <p:spPr>
          <a:xfrm>
            <a:off x="375081" y="603227"/>
            <a:ext cx="6094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1" i="0" u="none" strike="noStrike" cap="none">
                <a:solidFill>
                  <a:srgbClr val="852538"/>
                </a:solidFill>
                <a:latin typeface="Arial"/>
                <a:ea typeface="Arial"/>
                <a:cs typeface="Arial"/>
                <a:sym typeface="Arial"/>
              </a:rPr>
              <a:t> Matrice SWOT 2/2</a:t>
            </a:r>
            <a:endParaRPr sz="2400" b="1" i="0" u="none" strike="noStrike" cap="none">
              <a:solidFill>
                <a:srgbClr val="852538"/>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fc3b54e639_0_2"/>
          <p:cNvSpPr/>
          <p:nvPr/>
        </p:nvSpPr>
        <p:spPr>
          <a:xfrm>
            <a:off x="914400" y="304800"/>
            <a:ext cx="10830946" cy="6238600"/>
          </a:xfrm>
          <a:prstGeom prst="rect">
            <a:avLst/>
          </a:prstGeom>
          <a:solidFill>
            <a:schemeClr val="lt1"/>
          </a:solidFill>
          <a:ln>
            <a:noFill/>
          </a:ln>
        </p:spPr>
        <p:txBody>
          <a:bodyPr spcFirstLastPara="1" wrap="square" lIns="91425" tIns="45700" rIns="91425" bIns="45700" anchor="ctr" anchorCtr="0">
            <a:noAutofit/>
          </a:bodyPr>
          <a:lstStyle/>
          <a:p>
            <a:r>
              <a:rPr lang="it-IT" sz="2000" dirty="0">
                <a:solidFill>
                  <a:srgbClr val="FF0000"/>
                </a:solidFill>
              </a:rPr>
              <a:t>Fattori in grado di “abilitare” il processo di capitalizzazione: </a:t>
            </a:r>
          </a:p>
          <a:p>
            <a:pPr marL="342900" indent="-342900">
              <a:lnSpc>
                <a:spcPct val="150000"/>
              </a:lnSpc>
              <a:buFont typeface="Arial" panose="020B0604020202020204" pitchFamily="34" charset="0"/>
              <a:buChar char="•"/>
            </a:pPr>
            <a:r>
              <a:rPr lang="it-IT" sz="2000" dirty="0">
                <a:latin typeface="+mn-lt"/>
              </a:rPr>
              <a:t>la </a:t>
            </a:r>
            <a:r>
              <a:rPr lang="it-IT" sz="2000" b="1" dirty="0">
                <a:latin typeface="+mn-lt"/>
              </a:rPr>
              <a:t>cultura della capitalizzazione</a:t>
            </a:r>
          </a:p>
          <a:p>
            <a:pPr marL="342900" indent="-342900">
              <a:lnSpc>
                <a:spcPct val="150000"/>
              </a:lnSpc>
              <a:buFont typeface="Arial" panose="020B0604020202020204" pitchFamily="34" charset="0"/>
              <a:buChar char="•"/>
            </a:pPr>
            <a:r>
              <a:rPr lang="it-IT" sz="2000" dirty="0">
                <a:latin typeface="+mn-lt"/>
              </a:rPr>
              <a:t>la </a:t>
            </a:r>
            <a:r>
              <a:rPr lang="it-IT" sz="2000" b="1" dirty="0">
                <a:latin typeface="+mn-lt"/>
              </a:rPr>
              <a:t>“domanda” di capitalizzazione</a:t>
            </a:r>
          </a:p>
          <a:p>
            <a:pPr marL="342900" indent="-342900">
              <a:lnSpc>
                <a:spcPct val="150000"/>
              </a:lnSpc>
              <a:buFont typeface="Arial" panose="020B0604020202020204" pitchFamily="34" charset="0"/>
              <a:buChar char="•"/>
            </a:pPr>
            <a:r>
              <a:rPr lang="it-IT" sz="2000" dirty="0">
                <a:latin typeface="+mn-lt"/>
              </a:rPr>
              <a:t>l’</a:t>
            </a:r>
            <a:r>
              <a:rPr lang="it-IT" sz="2000" b="1" dirty="0">
                <a:latin typeface="+mn-lt"/>
              </a:rPr>
              <a:t>approccio partecipativo</a:t>
            </a:r>
            <a:endParaRPr lang="it-IT" sz="2000" dirty="0">
              <a:latin typeface="+mn-lt"/>
            </a:endParaRPr>
          </a:p>
          <a:p>
            <a:pPr marL="342900" indent="-342900">
              <a:lnSpc>
                <a:spcPct val="150000"/>
              </a:lnSpc>
              <a:buFont typeface="Arial" panose="020B0604020202020204" pitchFamily="34" charset="0"/>
              <a:buChar char="•"/>
            </a:pPr>
            <a:r>
              <a:rPr lang="it-IT" sz="2000" b="1" dirty="0">
                <a:latin typeface="+mn-lt"/>
              </a:rPr>
              <a:t>l’approccio sequenziale</a:t>
            </a:r>
            <a:endParaRPr lang="it-IT" sz="2000" dirty="0">
              <a:latin typeface="+mn-lt"/>
            </a:endParaRPr>
          </a:p>
          <a:p>
            <a:pPr marL="342900" indent="-342900">
              <a:lnSpc>
                <a:spcPct val="150000"/>
              </a:lnSpc>
              <a:buFont typeface="Arial" panose="020B0604020202020204" pitchFamily="34" charset="0"/>
              <a:buChar char="•"/>
            </a:pPr>
            <a:r>
              <a:rPr lang="it-IT" sz="2000" dirty="0">
                <a:latin typeface="+mn-lt"/>
              </a:rPr>
              <a:t>la </a:t>
            </a:r>
            <a:r>
              <a:rPr lang="it-IT" sz="2000" b="1" dirty="0">
                <a:latin typeface="+mn-lt"/>
              </a:rPr>
              <a:t>connessione con quanto realizzato nel periodo di programmazione precedente</a:t>
            </a:r>
            <a:r>
              <a:rPr lang="it-IT" sz="2000" dirty="0">
                <a:latin typeface="+mn-lt"/>
              </a:rPr>
              <a:t>;</a:t>
            </a:r>
          </a:p>
          <a:p>
            <a:pPr marL="342900" indent="-342900">
              <a:lnSpc>
                <a:spcPct val="150000"/>
              </a:lnSpc>
              <a:buFont typeface="Arial" panose="020B0604020202020204" pitchFamily="34" charset="0"/>
              <a:buChar char="•"/>
            </a:pPr>
            <a:r>
              <a:rPr lang="it-IT" sz="2000" dirty="0">
                <a:latin typeface="+mn-lt"/>
              </a:rPr>
              <a:t>la previsione di </a:t>
            </a:r>
            <a:r>
              <a:rPr lang="it-IT" sz="2000" b="1" dirty="0">
                <a:latin typeface="+mn-lt"/>
              </a:rPr>
              <a:t>indicatori specifici </a:t>
            </a:r>
            <a:r>
              <a:rPr lang="it-IT" sz="2000" dirty="0">
                <a:latin typeface="+mn-lt"/>
              </a:rPr>
              <a:t>per la capitalizzazione; </a:t>
            </a:r>
          </a:p>
          <a:p>
            <a:pPr marL="342900" indent="-342900">
              <a:lnSpc>
                <a:spcPct val="150000"/>
              </a:lnSpc>
              <a:buFont typeface="Arial" panose="020B0604020202020204" pitchFamily="34" charset="0"/>
              <a:buChar char="•"/>
            </a:pPr>
            <a:r>
              <a:rPr lang="it-IT" sz="2000" dirty="0">
                <a:latin typeface="+mn-lt"/>
              </a:rPr>
              <a:t>una </a:t>
            </a:r>
            <a:r>
              <a:rPr lang="it-IT" sz="2000" b="1" dirty="0">
                <a:latin typeface="+mn-lt"/>
              </a:rPr>
              <a:t>strategia di comunicazione orientata </a:t>
            </a:r>
            <a:r>
              <a:rPr lang="it-IT" sz="2000" dirty="0">
                <a:latin typeface="+mn-lt"/>
              </a:rPr>
              <a:t>e adattata alla capitalizzazione; </a:t>
            </a:r>
          </a:p>
          <a:p>
            <a:pPr marL="342900" indent="-342900">
              <a:lnSpc>
                <a:spcPct val="150000"/>
              </a:lnSpc>
              <a:buFont typeface="Arial" panose="020B0604020202020204" pitchFamily="34" charset="0"/>
              <a:buChar char="•"/>
            </a:pPr>
            <a:r>
              <a:rPr lang="it-IT" sz="2000" dirty="0">
                <a:latin typeface="+mn-lt"/>
              </a:rPr>
              <a:t>una </a:t>
            </a:r>
            <a:r>
              <a:rPr lang="it-IT" sz="2000" b="1" dirty="0">
                <a:latin typeface="+mn-lt"/>
              </a:rPr>
              <a:t>strategia dedicata e indicazioni operative definite all’inizio “su misura” del Programma </a:t>
            </a:r>
          </a:p>
          <a:p>
            <a:pPr marL="342900" indent="-342900">
              <a:lnSpc>
                <a:spcPct val="150000"/>
              </a:lnSpc>
              <a:buFont typeface="Arial" panose="020B0604020202020204" pitchFamily="34" charset="0"/>
              <a:buChar char="•"/>
            </a:pPr>
            <a:r>
              <a:rPr lang="it-IT" sz="2000" dirty="0">
                <a:latin typeface="+mn-lt"/>
              </a:rPr>
              <a:t>delle </a:t>
            </a:r>
            <a:r>
              <a:rPr lang="it-IT" sz="2000" b="1" dirty="0">
                <a:latin typeface="+mn-lt"/>
              </a:rPr>
              <a:t>competenze tecniche specifiche </a:t>
            </a:r>
            <a:r>
              <a:rPr lang="it-IT" sz="2000" dirty="0">
                <a:latin typeface="+mn-lt"/>
              </a:rPr>
              <a:t>all’interno dei partenariati progettuali:</a:t>
            </a:r>
          </a:p>
          <a:p>
            <a:pPr marL="342900" indent="-342900">
              <a:lnSpc>
                <a:spcPct val="150000"/>
              </a:lnSpc>
              <a:buFont typeface="Arial" panose="020B0604020202020204" pitchFamily="34" charset="0"/>
              <a:buChar char="•"/>
            </a:pPr>
            <a:r>
              <a:rPr lang="it-IT" sz="2000" dirty="0">
                <a:latin typeface="+mn-lt"/>
              </a:rPr>
              <a:t>un </a:t>
            </a:r>
            <a:r>
              <a:rPr lang="it-IT" sz="2000" b="1" dirty="0">
                <a:latin typeface="+mn-lt"/>
              </a:rPr>
              <a:t>Partenariato multilivello</a:t>
            </a:r>
            <a:endParaRPr lang="it-IT" sz="2000" dirty="0">
              <a:latin typeface="+mn-lt"/>
            </a:endParaRPr>
          </a:p>
        </p:txBody>
      </p:sp>
      <p:sp>
        <p:nvSpPr>
          <p:cNvPr id="284" name="Google Shape;284;gfc3b54e639_0_2"/>
          <p:cNvSpPr/>
          <p:nvPr/>
        </p:nvSpPr>
        <p:spPr>
          <a:xfrm>
            <a:off x="446534" y="455422"/>
            <a:ext cx="3703200" cy="95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gfc3b54e639_0_2"/>
          <p:cNvSpPr/>
          <p:nvPr/>
        </p:nvSpPr>
        <p:spPr>
          <a:xfrm>
            <a:off x="4244341" y="457200"/>
            <a:ext cx="3703200" cy="91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gfc3b54e639_0_2"/>
          <p:cNvSpPr/>
          <p:nvPr/>
        </p:nvSpPr>
        <p:spPr>
          <a:xfrm>
            <a:off x="8042147" y="453643"/>
            <a:ext cx="3703200" cy="987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07743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sp>
        <p:nvSpPr>
          <p:cNvPr id="283" name="Google Shape;283;gfc3b54e639_0_2"/>
          <p:cNvSpPr/>
          <p:nvPr/>
        </p:nvSpPr>
        <p:spPr>
          <a:xfrm>
            <a:off x="0" y="30480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84" name="Google Shape;284;gfc3b54e639_0_2"/>
          <p:cNvSpPr/>
          <p:nvPr/>
        </p:nvSpPr>
        <p:spPr>
          <a:xfrm>
            <a:off x="446534" y="455422"/>
            <a:ext cx="3703200" cy="95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gfc3b54e639_0_2"/>
          <p:cNvSpPr/>
          <p:nvPr/>
        </p:nvSpPr>
        <p:spPr>
          <a:xfrm>
            <a:off x="4244341" y="457200"/>
            <a:ext cx="3703200" cy="91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gfc3b54e639_0_2"/>
          <p:cNvSpPr/>
          <p:nvPr/>
        </p:nvSpPr>
        <p:spPr>
          <a:xfrm>
            <a:off x="8042147" y="453643"/>
            <a:ext cx="3703200" cy="987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gfc3b54e639_0_2"/>
          <p:cNvSpPr txBox="1"/>
          <p:nvPr/>
        </p:nvSpPr>
        <p:spPr>
          <a:xfrm>
            <a:off x="609600" y="1745673"/>
            <a:ext cx="20367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800" dirty="0">
                <a:solidFill>
                  <a:srgbClr val="FFFFFF"/>
                </a:solidFill>
                <a:latin typeface="Corbel"/>
                <a:ea typeface="Corbel"/>
                <a:cs typeface="Corbel"/>
                <a:sym typeface="Corbel"/>
              </a:rPr>
              <a:t>Capacità teorica di produrre effetti di capitalizzazione in virtù della propria trasferibilità e assimilabilit</a:t>
            </a:r>
            <a:r>
              <a:rPr lang="it-IT" sz="1400" b="0" i="0" u="none" strike="noStrike" cap="none" dirty="0">
                <a:solidFill>
                  <a:schemeClr val="lt1"/>
                </a:solidFill>
                <a:latin typeface="Arial"/>
                <a:ea typeface="Arial"/>
                <a:cs typeface="Arial"/>
                <a:sym typeface="Arial"/>
              </a:rPr>
              <a:t>à</a:t>
            </a:r>
            <a:endParaRPr sz="1400" b="0" i="0" u="none" strike="noStrike" cap="none" dirty="0">
              <a:solidFill>
                <a:schemeClr val="lt1"/>
              </a:solidFill>
              <a:latin typeface="Arial"/>
              <a:ea typeface="Arial"/>
              <a:cs typeface="Arial"/>
              <a:sym typeface="Arial"/>
            </a:endParaRPr>
          </a:p>
        </p:txBody>
      </p:sp>
      <p:pic>
        <p:nvPicPr>
          <p:cNvPr id="2" name="Immagine 1">
            <a:extLst>
              <a:ext uri="{FF2B5EF4-FFF2-40B4-BE49-F238E27FC236}">
                <a16:creationId xmlns:a16="http://schemas.microsoft.com/office/drawing/2014/main" id="{951A140A-6C9C-7374-0CA0-2011580D9183}"/>
              </a:ext>
            </a:extLst>
          </p:cNvPr>
          <p:cNvPicPr>
            <a:picLocks noChangeAspect="1"/>
          </p:cNvPicPr>
          <p:nvPr/>
        </p:nvPicPr>
        <p:blipFill>
          <a:blip r:embed="rId3"/>
          <a:stretch>
            <a:fillRect/>
          </a:stretch>
        </p:blipFill>
        <p:spPr>
          <a:xfrm>
            <a:off x="1571874" y="1003300"/>
            <a:ext cx="7724526" cy="5854700"/>
          </a:xfrm>
          <a:prstGeom prst="rect">
            <a:avLst/>
          </a:prstGeom>
        </p:spPr>
      </p:pic>
    </p:spTree>
    <p:extLst>
      <p:ext uri="{BB962C8B-B14F-4D97-AF65-F5344CB8AC3E}">
        <p14:creationId xmlns:p14="http://schemas.microsoft.com/office/powerpoint/2010/main" val="25599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p:nvPr/>
        </p:nvSpPr>
        <p:spPr>
          <a:xfrm>
            <a:off x="463858" y="690909"/>
            <a:ext cx="10759463" cy="2462172"/>
          </a:xfrm>
          <a:prstGeom prst="rect">
            <a:avLst/>
          </a:prstGeom>
          <a:noFill/>
          <a:ln>
            <a:noFill/>
          </a:ln>
        </p:spPr>
        <p:txBody>
          <a:bodyPr spcFirstLastPara="1" wrap="square" lIns="91425" tIns="45700" rIns="91425" bIns="45700" anchor="t" anchorCtr="0">
            <a:spAutoFit/>
          </a:bodyPr>
          <a:lstStyle/>
          <a:p>
            <a:pPr marL="914400" marR="0" lvl="2" indent="0" algn="just" rtl="0">
              <a:lnSpc>
                <a:spcPct val="150000"/>
              </a:lnSpc>
              <a:spcBef>
                <a:spcPts val="0"/>
              </a:spcBef>
              <a:spcAft>
                <a:spcPts val="0"/>
              </a:spcAft>
              <a:buClr>
                <a:srgbClr val="000000"/>
              </a:buClr>
              <a:buSzPts val="2400"/>
              <a:buFont typeface="Arial"/>
              <a:buNone/>
            </a:pPr>
            <a:r>
              <a:rPr lang="it-IT" sz="2400" b="1" i="0" u="none" strike="noStrike" cap="none" dirty="0">
                <a:solidFill>
                  <a:srgbClr val="C00000"/>
                </a:solidFill>
                <a:latin typeface="Arial"/>
                <a:ea typeface="Arial"/>
                <a:cs typeface="Arial"/>
                <a:sym typeface="Arial"/>
              </a:rPr>
              <a:t> </a:t>
            </a:r>
            <a:r>
              <a:rPr lang="it-IT" sz="2400" b="1" i="0" u="none" strike="noStrike" cap="none" dirty="0">
                <a:solidFill>
                  <a:srgbClr val="852538"/>
                </a:solidFill>
                <a:latin typeface="Arial"/>
                <a:ea typeface="Arial"/>
                <a:cs typeface="Arial"/>
                <a:sym typeface="Arial"/>
              </a:rPr>
              <a:t>Oggetto della ricerca</a:t>
            </a:r>
            <a:endParaRPr sz="2400" b="1" i="0" u="none" strike="noStrike" cap="none" dirty="0">
              <a:solidFill>
                <a:srgbClr val="852538"/>
              </a:solidFill>
              <a:latin typeface="Arial"/>
              <a:ea typeface="Arial"/>
              <a:cs typeface="Arial"/>
              <a:sym typeface="Arial"/>
            </a:endParaRPr>
          </a:p>
          <a:p>
            <a:pPr marL="285750" marR="0" lvl="0" indent="-285750" algn="just" rtl="0">
              <a:lnSpc>
                <a:spcPct val="150000"/>
              </a:lnSpc>
              <a:spcBef>
                <a:spcPts val="1200"/>
              </a:spcBef>
              <a:spcAft>
                <a:spcPts val="0"/>
              </a:spcAft>
              <a:buClr>
                <a:srgbClr val="000000"/>
              </a:buClr>
              <a:buSzPts val="1800"/>
              <a:buFont typeface="Noto Sans Symbols"/>
              <a:buChar char="❑"/>
            </a:pPr>
            <a:r>
              <a:rPr lang="it-IT" sz="1800" b="1" dirty="0">
                <a:solidFill>
                  <a:srgbClr val="00B050"/>
                </a:solidFill>
              </a:rPr>
              <a:t>F</a:t>
            </a:r>
            <a:r>
              <a:rPr lang="it-IT" sz="1800" b="1" i="0" u="none" strike="noStrike" cap="none" dirty="0">
                <a:solidFill>
                  <a:srgbClr val="00B050"/>
                </a:solidFill>
                <a:latin typeface="Arial"/>
                <a:ea typeface="Arial"/>
                <a:cs typeface="Arial"/>
                <a:sym typeface="Arial"/>
              </a:rPr>
              <a:t>are emergere gli elementi del Programma Alpine Space 2014-2020 che hanno contribuito al miglioramento delle policy regionali </a:t>
            </a:r>
            <a:r>
              <a:rPr lang="it-IT" sz="1800" b="0" i="0" u="none" strike="noStrike" cap="none" dirty="0">
                <a:solidFill>
                  <a:srgbClr val="000000"/>
                </a:solidFill>
                <a:latin typeface="Arial"/>
                <a:ea typeface="Arial"/>
                <a:cs typeface="Arial"/>
                <a:sym typeface="Arial"/>
              </a:rPr>
              <a:t>rivolte allo sviluppo competitivo del territorio, non solo per evidenziarne l’efficacia, ma anche per </a:t>
            </a:r>
            <a:r>
              <a:rPr lang="it-IT" sz="1800" b="1" i="0" u="none" strike="noStrike" cap="none" dirty="0">
                <a:solidFill>
                  <a:srgbClr val="00B050"/>
                </a:solidFill>
                <a:latin typeface="Arial"/>
                <a:ea typeface="Arial"/>
                <a:cs typeface="Arial"/>
                <a:sym typeface="Arial"/>
              </a:rPr>
              <a:t>fare tesoro delle esperienze positive </a:t>
            </a:r>
            <a:r>
              <a:rPr lang="it-IT" sz="1800" b="0" i="0" u="none" strike="noStrike" cap="none" dirty="0">
                <a:solidFill>
                  <a:srgbClr val="000000"/>
                </a:solidFill>
                <a:latin typeface="Arial"/>
                <a:ea typeface="Arial"/>
                <a:cs typeface="Arial"/>
                <a:sym typeface="Arial"/>
              </a:rPr>
              <a:t>così come </a:t>
            </a:r>
            <a:r>
              <a:rPr lang="it-IT" sz="1800" b="1" i="0" u="none" strike="noStrike" cap="none" dirty="0">
                <a:solidFill>
                  <a:srgbClr val="00B050"/>
                </a:solidFill>
                <a:latin typeface="Arial"/>
                <a:ea typeface="Arial"/>
                <a:cs typeface="Arial"/>
                <a:sym typeface="Arial"/>
              </a:rPr>
              <a:t>degli errori e delle difficoltà </a:t>
            </a:r>
            <a:r>
              <a:rPr lang="it-IT" sz="1800" b="0" i="0" u="none" strike="noStrike" cap="none" dirty="0">
                <a:solidFill>
                  <a:srgbClr val="000000"/>
                </a:solidFill>
                <a:latin typeface="Arial"/>
                <a:ea typeface="Arial"/>
                <a:cs typeface="Arial"/>
                <a:sym typeface="Arial"/>
              </a:rPr>
              <a:t>in vista dell’avvio della programmazione 2021-2027. </a:t>
            </a:r>
            <a:endParaRPr sz="1800" b="0" i="0" u="none" strike="noStrike" cap="none" dirty="0">
              <a:solidFill>
                <a:srgbClr val="000000"/>
              </a:solidFill>
              <a:latin typeface="Arial"/>
              <a:ea typeface="Arial"/>
              <a:cs typeface="Arial"/>
              <a:sym typeface="Arial"/>
            </a:endParaRPr>
          </a:p>
        </p:txBody>
      </p:sp>
      <p:sp>
        <p:nvSpPr>
          <p:cNvPr id="124" name="Google Shape;124;p3"/>
          <p:cNvSpPr txBox="1"/>
          <p:nvPr/>
        </p:nvSpPr>
        <p:spPr>
          <a:xfrm>
            <a:off x="463858" y="3539344"/>
            <a:ext cx="10759463" cy="216978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1800"/>
              <a:buFont typeface="Noto Sans Symbols"/>
              <a:buChar char="❑"/>
            </a:pPr>
            <a:r>
              <a:rPr lang="it-IT" sz="1800" dirty="0"/>
              <a:t>P</a:t>
            </a:r>
            <a:r>
              <a:rPr lang="it-IT" sz="1800" b="0" i="0" u="none" strike="noStrike" cap="none" dirty="0">
                <a:solidFill>
                  <a:srgbClr val="000000"/>
                </a:solidFill>
                <a:latin typeface="Arial"/>
                <a:ea typeface="Arial"/>
                <a:cs typeface="Arial"/>
                <a:sym typeface="Arial"/>
              </a:rPr>
              <a:t>oter dotare le altre amministrazioni italiane coinvolte nel programma delle conoscenze necessarie per avviare una riflessione sull’esperienza del Programma Spazio Alpino, per </a:t>
            </a:r>
            <a:r>
              <a:rPr lang="it-IT" sz="1800" b="1" i="0" u="none" strike="noStrike" cap="none" dirty="0">
                <a:solidFill>
                  <a:srgbClr val="00B050"/>
                </a:solidFill>
                <a:latin typeface="Arial"/>
                <a:ea typeface="Arial"/>
                <a:cs typeface="Arial"/>
                <a:sym typeface="Arial"/>
              </a:rPr>
              <a:t>cogliere in quale modo le azioni finanziate abbiano contribuito attraverso la CAPITALIZZAZIONE a migliorare la capacità di programmazione e di realizzazione di politiche tese alla coesione territoriale</a:t>
            </a:r>
            <a:r>
              <a:rPr lang="it-IT" sz="1800" b="0" i="0" u="none" strike="noStrike" cap="none" dirty="0">
                <a:solidFill>
                  <a:srgbClr val="000000"/>
                </a:solidFill>
                <a:latin typeface="Arial"/>
                <a:ea typeface="Arial"/>
                <a:cs typeface="Arial"/>
                <a:sym typeface="Arial"/>
              </a:rPr>
              <a:t>, favorendo anche la collaborazione e lo scambio di buone prassi.</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Google Shape;322;gfc3b54e639_0_14">
            <a:extLst>
              <a:ext uri="{FF2B5EF4-FFF2-40B4-BE49-F238E27FC236}">
                <a16:creationId xmlns:a16="http://schemas.microsoft.com/office/drawing/2014/main" id="{88D692A5-CEBC-2643-A11E-7206A9B8045D}"/>
              </a:ext>
            </a:extLst>
          </p:cNvPr>
          <p:cNvSpPr txBox="1"/>
          <p:nvPr/>
        </p:nvSpPr>
        <p:spPr>
          <a:xfrm>
            <a:off x="384576" y="1971450"/>
            <a:ext cx="2818800"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it-IT" sz="2400" b="1" i="0" u="none" strike="noStrike" cap="none" dirty="0">
                <a:solidFill>
                  <a:schemeClr val="lt1"/>
                </a:solidFill>
                <a:latin typeface="Corbel"/>
                <a:ea typeface="Corbel"/>
                <a:cs typeface="Corbel"/>
                <a:sym typeface="Corbel"/>
              </a:rPr>
              <a:t>Domande di ricerca e)</a:t>
            </a:r>
            <a:r>
              <a:rPr lang="it-IT" sz="2400" b="1" dirty="0">
                <a:solidFill>
                  <a:schemeClr val="lt1"/>
                </a:solidFill>
                <a:latin typeface="Corbel"/>
                <a:ea typeface="Corbel"/>
                <a:cs typeface="Corbel"/>
                <a:sym typeface="Corbel"/>
              </a:rPr>
              <a:t> (seconda parte) </a:t>
            </a:r>
            <a:r>
              <a:rPr lang="it-IT" sz="2400" b="1" i="0" u="none" strike="noStrike" cap="none" dirty="0">
                <a:solidFill>
                  <a:schemeClr val="lt1"/>
                </a:solidFill>
                <a:latin typeface="Corbel"/>
                <a:ea typeface="Corbel"/>
                <a:cs typeface="Corbel"/>
                <a:sym typeface="Corbel"/>
              </a:rPr>
              <a:t>e risposte di sintesi</a:t>
            </a:r>
            <a:endParaRPr sz="2400" b="1" i="0" u="none" strike="noStrike" cap="none" dirty="0">
              <a:solidFill>
                <a:schemeClr val="lt1"/>
              </a:solidFill>
              <a:latin typeface="Corbel"/>
              <a:ea typeface="Corbel"/>
              <a:cs typeface="Corbel"/>
              <a:sym typeface="Corbel"/>
            </a:endParaRPr>
          </a:p>
        </p:txBody>
      </p:sp>
      <p:graphicFrame>
        <p:nvGraphicFramePr>
          <p:cNvPr id="2" name="Tabla 1">
            <a:extLst>
              <a:ext uri="{FF2B5EF4-FFF2-40B4-BE49-F238E27FC236}">
                <a16:creationId xmlns:a16="http://schemas.microsoft.com/office/drawing/2014/main" id="{6559087E-ACA4-4305-BF76-83106E85F049}"/>
              </a:ext>
            </a:extLst>
          </p:cNvPr>
          <p:cNvGraphicFramePr>
            <a:graphicFrameLocks noGrp="1"/>
          </p:cNvGraphicFramePr>
          <p:nvPr>
            <p:extLst>
              <p:ext uri="{D42A27DB-BD31-4B8C-83A1-F6EECF244321}">
                <p14:modId xmlns:p14="http://schemas.microsoft.com/office/powerpoint/2010/main" val="2549437435"/>
              </p:ext>
            </p:extLst>
          </p:nvPr>
        </p:nvGraphicFramePr>
        <p:xfrm>
          <a:off x="392282" y="1574402"/>
          <a:ext cx="11415142" cy="3584568"/>
        </p:xfrm>
        <a:graphic>
          <a:graphicData uri="http://schemas.openxmlformats.org/drawingml/2006/table">
            <a:tbl>
              <a:tblPr/>
              <a:tblGrid>
                <a:gridCol w="11415142">
                  <a:extLst>
                    <a:ext uri="{9D8B030D-6E8A-4147-A177-3AD203B41FA5}">
                      <a16:colId xmlns:a16="http://schemas.microsoft.com/office/drawing/2014/main" val="3972629461"/>
                    </a:ext>
                  </a:extLst>
                </a:gridCol>
              </a:tblGrid>
              <a:tr h="155616">
                <a:tc>
                  <a:txBody>
                    <a:bodyPr/>
                    <a:lstStyle/>
                    <a:p>
                      <a:pPr algn="just" rtl="0" fontAlgn="t">
                        <a:spcBef>
                          <a:spcPts val="0"/>
                        </a:spcBef>
                        <a:spcAft>
                          <a:spcPts val="600"/>
                        </a:spcAft>
                      </a:pPr>
                      <a:r>
                        <a:rPr lang="es-ES" sz="1800" b="1" i="0" u="none" strike="noStrike" dirty="0">
                          <a:solidFill>
                            <a:schemeClr val="tx1"/>
                          </a:solidFill>
                          <a:effectLst/>
                          <a:latin typeface="Calibri" panose="020F0502020204030204" pitchFamily="34" charset="0"/>
                        </a:rPr>
                        <a:t>SINTESI: FATTORI ABILITANTI VS FATTORI DI FALLIMENTO </a:t>
                      </a:r>
                      <a:endParaRPr lang="es-ES" sz="2000" dirty="0">
                        <a:solidFill>
                          <a:schemeClr val="tx1"/>
                        </a:solidFill>
                        <a:effectLst/>
                      </a:endParaRPr>
                    </a:p>
                  </a:txBody>
                  <a:tcPr marL="43862" marR="43862" marT="27462" marB="274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D"/>
                    </a:solidFill>
                  </a:tcPr>
                </a:tc>
                <a:extLst>
                  <a:ext uri="{0D108BD9-81ED-4DB2-BD59-A6C34878D82A}">
                    <a16:rowId xmlns:a16="http://schemas.microsoft.com/office/drawing/2014/main" val="1353817758"/>
                  </a:ext>
                </a:extLst>
              </a:tr>
              <a:tr h="2617302">
                <a:tc>
                  <a:txBody>
                    <a:bodyPr/>
                    <a:lstStyle/>
                    <a:p>
                      <a:pPr algn="just" rtl="0" fontAlgn="t">
                        <a:spcBef>
                          <a:spcPts val="0"/>
                        </a:spcBef>
                        <a:spcAft>
                          <a:spcPts val="600"/>
                        </a:spcAft>
                      </a:pPr>
                      <a:r>
                        <a:rPr lang="it-IT" sz="1800" b="0" i="0" u="none" strike="noStrike" dirty="0">
                          <a:solidFill>
                            <a:srgbClr val="76923C"/>
                          </a:solidFill>
                          <a:effectLst/>
                          <a:latin typeface="Calibri" panose="020F0502020204030204" pitchFamily="34" charset="0"/>
                        </a:rPr>
                        <a:t>Considerando come fattori di successo i </a:t>
                      </a:r>
                      <a:r>
                        <a:rPr lang="it-IT" sz="1800" b="1" i="0" u="none" strike="noStrike" dirty="0">
                          <a:solidFill>
                            <a:srgbClr val="76923C"/>
                          </a:solidFill>
                          <a:effectLst/>
                          <a:latin typeface="Calibri" panose="020F0502020204030204" pitchFamily="34" charset="0"/>
                        </a:rPr>
                        <a:t>fattori abilitanti </a:t>
                      </a:r>
                      <a:r>
                        <a:rPr lang="it-IT" sz="1800" b="0" i="0" u="none" strike="noStrike" dirty="0">
                          <a:solidFill>
                            <a:srgbClr val="76923C"/>
                          </a:solidFill>
                          <a:effectLst/>
                          <a:latin typeface="Calibri" panose="020F0502020204030204" pitchFamily="34" charset="0"/>
                        </a:rPr>
                        <a:t>(ovvero quelli che favoriscono i processi di trasferimento e di assimilazione) possiamo riconoscere: la componente “culturale” collegata alla “</a:t>
                      </a:r>
                      <a:r>
                        <a:rPr lang="it-IT" sz="1800" b="1" i="0" u="none" strike="noStrike" dirty="0">
                          <a:solidFill>
                            <a:srgbClr val="76923C"/>
                          </a:solidFill>
                          <a:effectLst/>
                          <a:latin typeface="Calibri" panose="020F0502020204030204" pitchFamily="34" charset="0"/>
                        </a:rPr>
                        <a:t>domanda di capitalizzazione” che deve essere espressa dal Programma</a:t>
                      </a:r>
                      <a:r>
                        <a:rPr lang="it-IT" sz="1800" b="0" i="0" u="none" strike="noStrike" dirty="0">
                          <a:solidFill>
                            <a:srgbClr val="76923C"/>
                          </a:solidFill>
                          <a:effectLst/>
                          <a:latin typeface="Calibri" panose="020F0502020204030204" pitchFamily="34" charset="0"/>
                        </a:rPr>
                        <a:t> e colta dagli attori sui territori interessati; la competenza tecnica degli attori che può essere supportata dalla </a:t>
                      </a:r>
                      <a:r>
                        <a:rPr lang="it-IT" sz="1800" b="1" i="0" u="none" strike="noStrike" dirty="0">
                          <a:solidFill>
                            <a:srgbClr val="76923C"/>
                          </a:solidFill>
                          <a:effectLst/>
                          <a:latin typeface="Calibri" panose="020F0502020204030204" pitchFamily="34" charset="0"/>
                        </a:rPr>
                        <a:t>formazione e dall’assistenza </a:t>
                      </a:r>
                      <a:r>
                        <a:rPr lang="it-IT" sz="1800" b="0" i="0" u="none" strike="noStrike" dirty="0">
                          <a:solidFill>
                            <a:srgbClr val="76923C"/>
                          </a:solidFill>
                          <a:effectLst/>
                          <a:latin typeface="Calibri" panose="020F0502020204030204" pitchFamily="34" charset="0"/>
                        </a:rPr>
                        <a:t>o più generalmente dal sostegno del Programma; </a:t>
                      </a:r>
                      <a:r>
                        <a:rPr lang="it-IT" sz="1800" b="1" i="0" u="none" strike="noStrike" dirty="0">
                          <a:solidFill>
                            <a:srgbClr val="76923C"/>
                          </a:solidFill>
                          <a:effectLst/>
                          <a:latin typeface="Calibri" panose="020F0502020204030204" pitchFamily="34" charset="0"/>
                        </a:rPr>
                        <a:t>dotarsi di una strategia </a:t>
                      </a:r>
                      <a:r>
                        <a:rPr lang="it-IT" sz="1800" b="0" i="0" u="none" strike="noStrike" dirty="0">
                          <a:solidFill>
                            <a:srgbClr val="76923C"/>
                          </a:solidFill>
                          <a:effectLst/>
                          <a:latin typeface="Calibri" panose="020F0502020204030204" pitchFamily="34" charset="0"/>
                        </a:rPr>
                        <a:t>per la capitalizzazione  (che ne chiarisca il significato ed il perimetro e che fornisca le indicazioni operative); Il partenariato multi attore contribuisce ampiamente al buon esito del processo.</a:t>
                      </a:r>
                    </a:p>
                    <a:p>
                      <a:pPr algn="just" rtl="0" fontAlgn="t">
                        <a:spcBef>
                          <a:spcPts val="0"/>
                        </a:spcBef>
                        <a:spcAft>
                          <a:spcPts val="600"/>
                        </a:spcAft>
                      </a:pPr>
                      <a:endParaRPr lang="it-IT" sz="2000" dirty="0">
                        <a:effectLst/>
                      </a:endParaRPr>
                    </a:p>
                    <a:p>
                      <a:pPr algn="just" rtl="0" fontAlgn="t">
                        <a:spcBef>
                          <a:spcPts val="0"/>
                        </a:spcBef>
                        <a:spcAft>
                          <a:spcPts val="600"/>
                        </a:spcAft>
                      </a:pPr>
                      <a:r>
                        <a:rPr lang="it-IT" sz="1800" b="0" i="0" u="none" strike="noStrike" dirty="0">
                          <a:solidFill>
                            <a:srgbClr val="76923C"/>
                          </a:solidFill>
                          <a:effectLst/>
                          <a:latin typeface="Calibri" panose="020F0502020204030204" pitchFamily="34" charset="0"/>
                        </a:rPr>
                        <a:t>Di contro, i </a:t>
                      </a:r>
                      <a:r>
                        <a:rPr lang="it-IT" sz="1800" b="1" i="0" u="none" strike="noStrike" dirty="0">
                          <a:solidFill>
                            <a:srgbClr val="76923C"/>
                          </a:solidFill>
                          <a:effectLst/>
                          <a:latin typeface="Calibri" panose="020F0502020204030204" pitchFamily="34" charset="0"/>
                        </a:rPr>
                        <a:t>fattori di fallimento </a:t>
                      </a:r>
                      <a:r>
                        <a:rPr lang="it-IT" sz="1800" b="0" i="0" u="none" strike="noStrike" dirty="0">
                          <a:solidFill>
                            <a:srgbClr val="76923C"/>
                          </a:solidFill>
                          <a:effectLst/>
                          <a:latin typeface="Calibri" panose="020F0502020204030204" pitchFamily="34" charset="0"/>
                        </a:rPr>
                        <a:t>possono ricondursi a due grandi categorie: il </a:t>
                      </a:r>
                      <a:r>
                        <a:rPr lang="it-IT" sz="1800" b="1" i="0" u="none" strike="noStrike" dirty="0">
                          <a:solidFill>
                            <a:srgbClr val="76923C"/>
                          </a:solidFill>
                          <a:effectLst/>
                          <a:latin typeface="Calibri" panose="020F0502020204030204" pitchFamily="34" charset="0"/>
                        </a:rPr>
                        <a:t>debole commitment del livello politico </a:t>
                      </a:r>
                      <a:r>
                        <a:rPr lang="it-IT" sz="1800" b="0" i="0" u="none" strike="noStrike" dirty="0">
                          <a:solidFill>
                            <a:srgbClr val="76923C"/>
                          </a:solidFill>
                          <a:effectLst/>
                          <a:latin typeface="Calibri" panose="020F0502020204030204" pitchFamily="34" charset="0"/>
                        </a:rPr>
                        <a:t>e le </a:t>
                      </a:r>
                      <a:r>
                        <a:rPr lang="it-IT" sz="1800" b="1" i="0" u="none" strike="noStrike" dirty="0">
                          <a:solidFill>
                            <a:srgbClr val="76923C"/>
                          </a:solidFill>
                          <a:effectLst/>
                          <a:latin typeface="Calibri" panose="020F0502020204030204" pitchFamily="34" charset="0"/>
                        </a:rPr>
                        <a:t>tempistiche lunghe</a:t>
                      </a:r>
                      <a:r>
                        <a:rPr lang="it-IT" sz="1800" b="0" i="0" u="none" strike="noStrike" dirty="0">
                          <a:solidFill>
                            <a:srgbClr val="76923C"/>
                          </a:solidFill>
                          <a:effectLst/>
                          <a:latin typeface="Calibri" panose="020F0502020204030204" pitchFamily="34" charset="0"/>
                        </a:rPr>
                        <a:t>, che la capitalizzazione richiede e che spesso si</a:t>
                      </a:r>
                      <a:r>
                        <a:rPr lang="it-IT" sz="1800" b="1" i="0" u="none" strike="noStrike" dirty="0">
                          <a:solidFill>
                            <a:srgbClr val="00B050"/>
                          </a:solidFill>
                          <a:effectLst/>
                          <a:latin typeface="Cambria" panose="02040503050406030204" pitchFamily="18" charset="0"/>
                        </a:rPr>
                        <a:t> </a:t>
                      </a:r>
                      <a:r>
                        <a:rPr lang="it-IT" sz="1800" b="0" i="0" u="none" strike="noStrike" dirty="0">
                          <a:solidFill>
                            <a:srgbClr val="76923C"/>
                          </a:solidFill>
                          <a:effectLst/>
                          <a:latin typeface="Calibri" panose="020F0502020204030204" pitchFamily="34" charset="0"/>
                        </a:rPr>
                        <a:t>protraggono ben oltre la naturale chiusura del progetto, o la sfasatura temporale con le politiche regionali, che si verifica quando il coordinamento non è ottimale o le strategie di macroarea (es. EUSALP) non sono ancora pienamente efficaci.</a:t>
                      </a:r>
                      <a:endParaRPr lang="it-IT" sz="2000" dirty="0">
                        <a:effectLst/>
                      </a:endParaRPr>
                    </a:p>
                  </a:txBody>
                  <a:tcPr marL="43862" marR="43862" marT="27462" marB="274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D"/>
                    </a:solidFill>
                  </a:tcPr>
                </a:tc>
                <a:extLst>
                  <a:ext uri="{0D108BD9-81ED-4DB2-BD59-A6C34878D82A}">
                    <a16:rowId xmlns:a16="http://schemas.microsoft.com/office/drawing/2014/main" val="1133081749"/>
                  </a:ext>
                </a:extLst>
              </a:tr>
            </a:tbl>
          </a:graphicData>
        </a:graphic>
      </p:graphicFrame>
    </p:spTree>
    <p:extLst>
      <p:ext uri="{BB962C8B-B14F-4D97-AF65-F5344CB8AC3E}">
        <p14:creationId xmlns:p14="http://schemas.microsoft.com/office/powerpoint/2010/main" val="1726401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9" name="Google Shape;379;p27"/>
          <p:cNvSpPr txBox="1"/>
          <p:nvPr/>
        </p:nvSpPr>
        <p:spPr>
          <a:xfrm>
            <a:off x="383959" y="669494"/>
            <a:ext cx="10553400" cy="44623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000"/>
              <a:buFont typeface="Arial"/>
              <a:buNone/>
            </a:pPr>
            <a:r>
              <a:rPr lang="it-IT" sz="2000" b="1" i="0" u="none" strike="noStrike" cap="none" dirty="0">
                <a:solidFill>
                  <a:srgbClr val="852538"/>
                </a:solidFill>
                <a:latin typeface="Arial"/>
                <a:ea typeface="Arial"/>
                <a:cs typeface="Arial"/>
                <a:sym typeface="Arial"/>
              </a:rPr>
              <a:t>Raccomandazioni </a:t>
            </a:r>
            <a:r>
              <a:rPr lang="it-IT" sz="2000" b="0" i="1" u="none" strike="noStrike" cap="none" dirty="0">
                <a:solidFill>
                  <a:srgbClr val="852538"/>
                </a:solidFill>
                <a:latin typeface="Arial"/>
                <a:ea typeface="Arial"/>
                <a:cs typeface="Arial"/>
                <a:sym typeface="Arial"/>
              </a:rPr>
              <a:t>per la programmazione 2021-2027 (parte 1)</a:t>
            </a:r>
            <a:endParaRPr sz="2000" b="0" i="1" u="none" strike="noStrike" cap="none" dirty="0">
              <a:solidFill>
                <a:srgbClr val="852538"/>
              </a:solidFill>
              <a:latin typeface="Arial"/>
              <a:ea typeface="Arial"/>
              <a:cs typeface="Arial"/>
              <a:sym typeface="Arial"/>
            </a:endParaRPr>
          </a:p>
        </p:txBody>
      </p:sp>
      <p:sp>
        <p:nvSpPr>
          <p:cNvPr id="3" name="CasellaDiTesto 2">
            <a:extLst>
              <a:ext uri="{FF2B5EF4-FFF2-40B4-BE49-F238E27FC236}">
                <a16:creationId xmlns:a16="http://schemas.microsoft.com/office/drawing/2014/main" id="{B076897B-C339-0144-8068-19C9F7349202}"/>
              </a:ext>
            </a:extLst>
          </p:cNvPr>
          <p:cNvSpPr txBox="1"/>
          <p:nvPr/>
        </p:nvSpPr>
        <p:spPr>
          <a:xfrm>
            <a:off x="383959" y="1295419"/>
            <a:ext cx="11609567" cy="5442516"/>
          </a:xfrm>
          <a:prstGeom prst="rect">
            <a:avLst/>
          </a:prstGeom>
          <a:noFill/>
        </p:spPr>
        <p:txBody>
          <a:bodyPr wrap="square" rtlCol="0">
            <a:spAutoFit/>
          </a:bodyPr>
          <a:lstStyle/>
          <a:p>
            <a:pPr marL="342900" lvl="0" indent="-342900">
              <a:lnSpc>
                <a:spcPct val="150000"/>
              </a:lnSpc>
              <a:buFont typeface="+mj-lt"/>
              <a:buAutoNum type="arabicPeriod"/>
            </a:pPr>
            <a:r>
              <a:rPr lang="it-IT" sz="1800" dirty="0"/>
              <a:t>Introdurre a livello di Programma una </a:t>
            </a:r>
            <a:r>
              <a:rPr lang="it-IT" sz="1800" b="1" dirty="0"/>
              <a:t>definizione condivisa e operativa di capitalizzazione</a:t>
            </a:r>
            <a:r>
              <a:rPr lang="it-IT" sz="1800" dirty="0"/>
              <a:t>, riconoscendo la </a:t>
            </a:r>
            <a:r>
              <a:rPr lang="it-IT" sz="1800" b="1" dirty="0"/>
              <a:t>differenza fra capitalizzazione “light” e “forte</a:t>
            </a:r>
            <a:r>
              <a:rPr lang="it-IT" sz="1800" dirty="0"/>
              <a:t>”.</a:t>
            </a:r>
          </a:p>
          <a:p>
            <a:pPr marL="342900" lvl="0" indent="-342900">
              <a:lnSpc>
                <a:spcPct val="150000"/>
              </a:lnSpc>
              <a:buFont typeface="+mj-lt"/>
              <a:buAutoNum type="arabicPeriod"/>
            </a:pPr>
            <a:r>
              <a:rPr lang="it-IT" sz="1800" dirty="0"/>
              <a:t>Prevedere </a:t>
            </a:r>
            <a:r>
              <a:rPr lang="it-IT" sz="1800" b="1" dirty="0"/>
              <a:t>indicatori specifici </a:t>
            </a:r>
            <a:r>
              <a:rPr lang="it-IT" sz="1800" dirty="0"/>
              <a:t>della capitalizzazione da monitorare e valutare.</a:t>
            </a:r>
          </a:p>
          <a:p>
            <a:pPr marL="342900" lvl="0" indent="-342900">
              <a:lnSpc>
                <a:spcPct val="150000"/>
              </a:lnSpc>
              <a:buFont typeface="+mj-lt"/>
              <a:buAutoNum type="arabicPeriod"/>
            </a:pPr>
            <a:r>
              <a:rPr lang="it-IT" sz="1800" dirty="0"/>
              <a:t>Rafforzare la strumentazione e le prassi di controllo dei progetti.</a:t>
            </a:r>
          </a:p>
          <a:p>
            <a:pPr marL="342900" lvl="0" indent="-342900">
              <a:lnSpc>
                <a:spcPct val="150000"/>
              </a:lnSpc>
              <a:buFont typeface="+mj-lt"/>
              <a:buAutoNum type="arabicPeriod"/>
            </a:pPr>
            <a:r>
              <a:rPr lang="it-IT" sz="1800" dirty="0"/>
              <a:t>Prevedere una </a:t>
            </a:r>
            <a:r>
              <a:rPr lang="it-IT" sz="1800" b="1" dirty="0"/>
              <a:t>strategia di capitalizzazione </a:t>
            </a:r>
            <a:r>
              <a:rPr lang="it-IT" sz="1800" dirty="0"/>
              <a:t>specifica a livello di Programma. </a:t>
            </a:r>
          </a:p>
          <a:p>
            <a:pPr marL="342900" lvl="0" indent="-342900">
              <a:lnSpc>
                <a:spcPct val="150000"/>
              </a:lnSpc>
              <a:buFont typeface="+mj-lt"/>
              <a:buAutoNum type="arabicPeriod"/>
            </a:pPr>
            <a:r>
              <a:rPr lang="it-IT" sz="1800" dirty="0"/>
              <a:t>Richiedere ai progetti fin dalla fase di candidatura di presentare un piano per la capitalizzazione dei risultati.</a:t>
            </a:r>
          </a:p>
          <a:p>
            <a:pPr marL="342900" lvl="0" indent="-342900">
              <a:lnSpc>
                <a:spcPct val="150000"/>
              </a:lnSpc>
              <a:buFont typeface="+mj-lt"/>
              <a:buAutoNum type="arabicPeriod"/>
            </a:pPr>
            <a:r>
              <a:rPr lang="it-IT" sz="1800" dirty="0"/>
              <a:t>Prevedere risorse finanziarie e umane destinate specificamente al trasferimento dei risultati dei progetti.</a:t>
            </a:r>
          </a:p>
          <a:p>
            <a:pPr marL="342900" lvl="0" indent="-342900">
              <a:lnSpc>
                <a:spcPct val="150000"/>
              </a:lnSpc>
              <a:buFont typeface="+mj-lt"/>
              <a:buAutoNum type="arabicPeriod"/>
            </a:pPr>
            <a:r>
              <a:rPr lang="it-IT" sz="1800" dirty="0"/>
              <a:t>Introdurre </a:t>
            </a:r>
            <a:r>
              <a:rPr lang="it-IT" sz="1800" b="1" dirty="0"/>
              <a:t>call dedicate </a:t>
            </a:r>
            <a:r>
              <a:rPr lang="it-IT" sz="1800" dirty="0"/>
              <a:t>a progetti di capitalizzazione e sistemi di premialità.</a:t>
            </a:r>
          </a:p>
          <a:p>
            <a:pPr marL="342900" lvl="0" indent="-342900">
              <a:lnSpc>
                <a:spcPct val="150000"/>
              </a:lnSpc>
              <a:buFont typeface="+mj-lt"/>
              <a:buAutoNum type="arabicPeriod"/>
            </a:pPr>
            <a:r>
              <a:rPr lang="it-IT" sz="1800" dirty="0"/>
              <a:t>Promuovere azioni pilota nei progetti finalizzata alla sperimentazione e alla trasferibilità dei risultati in specifici contesti regionali.</a:t>
            </a:r>
          </a:p>
          <a:p>
            <a:pPr marL="342900" lvl="0" indent="-342900">
              <a:lnSpc>
                <a:spcPct val="150000"/>
              </a:lnSpc>
              <a:buFont typeface="+mj-lt"/>
              <a:buAutoNum type="arabicPeriod"/>
            </a:pPr>
            <a:r>
              <a:rPr lang="it-IT" sz="1800" dirty="0"/>
              <a:t>Favorire la produzione di output ad applicabilità più immediata (potenziale alto di trasferibilità).</a:t>
            </a:r>
          </a:p>
          <a:p>
            <a:pPr marL="342900" lvl="0" indent="-342900">
              <a:lnSpc>
                <a:spcPct val="150000"/>
              </a:lnSpc>
              <a:buFont typeface="+mj-lt"/>
              <a:buAutoNum type="arabicPeriod"/>
            </a:pPr>
            <a:r>
              <a:rPr lang="it-IT" sz="1800" dirty="0"/>
              <a:t>Introdurre schemi progettuali specifici (esempio progetti di capitalizzazione).</a:t>
            </a:r>
          </a:p>
          <a:p>
            <a:pPr marL="342900" indent="-342900">
              <a:lnSpc>
                <a:spcPct val="150000"/>
              </a:lnSpc>
              <a:buFont typeface="+mj-lt"/>
              <a:buAutoNum type="arabicPeriod"/>
            </a:pPr>
            <a:endParaRPr lang="en-GB" sz="1800" dirty="0"/>
          </a:p>
        </p:txBody>
      </p:sp>
    </p:spTree>
    <p:extLst>
      <p:ext uri="{BB962C8B-B14F-4D97-AF65-F5344CB8AC3E}">
        <p14:creationId xmlns:p14="http://schemas.microsoft.com/office/powerpoint/2010/main" val="3217672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9" name="Google Shape;379;p27"/>
          <p:cNvSpPr txBox="1"/>
          <p:nvPr/>
        </p:nvSpPr>
        <p:spPr>
          <a:xfrm>
            <a:off x="383959" y="669494"/>
            <a:ext cx="10553400" cy="44623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000"/>
              <a:buFont typeface="Arial"/>
              <a:buNone/>
            </a:pPr>
            <a:r>
              <a:rPr lang="it-IT" sz="2000" b="1" i="0" u="none" strike="noStrike" cap="none" dirty="0">
                <a:solidFill>
                  <a:srgbClr val="852538"/>
                </a:solidFill>
                <a:latin typeface="Arial"/>
                <a:ea typeface="Arial"/>
                <a:cs typeface="Arial"/>
                <a:sym typeface="Arial"/>
              </a:rPr>
              <a:t>Raccomandazioni </a:t>
            </a:r>
            <a:r>
              <a:rPr lang="it-IT" sz="2000" b="0" i="1" u="none" strike="noStrike" cap="none" dirty="0">
                <a:solidFill>
                  <a:srgbClr val="852538"/>
                </a:solidFill>
                <a:latin typeface="Arial"/>
                <a:ea typeface="Arial"/>
                <a:cs typeface="Arial"/>
                <a:sym typeface="Arial"/>
              </a:rPr>
              <a:t>per la programmazione 2021-2027 (parte 2)</a:t>
            </a:r>
            <a:endParaRPr sz="2000" b="0" i="1" u="none" strike="noStrike" cap="none" dirty="0">
              <a:solidFill>
                <a:srgbClr val="852538"/>
              </a:solidFill>
              <a:latin typeface="Arial"/>
              <a:ea typeface="Arial"/>
              <a:cs typeface="Arial"/>
              <a:sym typeface="Arial"/>
            </a:endParaRPr>
          </a:p>
        </p:txBody>
      </p:sp>
      <p:sp>
        <p:nvSpPr>
          <p:cNvPr id="3" name="CasellaDiTesto 2">
            <a:extLst>
              <a:ext uri="{FF2B5EF4-FFF2-40B4-BE49-F238E27FC236}">
                <a16:creationId xmlns:a16="http://schemas.microsoft.com/office/drawing/2014/main" id="{B076897B-C339-0144-8068-19C9F7349202}"/>
              </a:ext>
            </a:extLst>
          </p:cNvPr>
          <p:cNvSpPr txBox="1"/>
          <p:nvPr/>
        </p:nvSpPr>
        <p:spPr>
          <a:xfrm>
            <a:off x="383960" y="1295419"/>
            <a:ext cx="11808040" cy="4524315"/>
          </a:xfrm>
          <a:prstGeom prst="rect">
            <a:avLst/>
          </a:prstGeom>
          <a:noFill/>
        </p:spPr>
        <p:txBody>
          <a:bodyPr wrap="square" rtlCol="0">
            <a:spAutoFit/>
          </a:bodyPr>
          <a:lstStyle/>
          <a:p>
            <a:pPr marL="622300" lvl="0" indent="-523875">
              <a:buFont typeface="+mj-lt"/>
              <a:buAutoNum type="arabicPeriod" startAt="11"/>
            </a:pPr>
            <a:r>
              <a:rPr lang="it-IT" sz="1800" dirty="0"/>
              <a:t>Introdurre una </a:t>
            </a:r>
            <a:r>
              <a:rPr lang="it-IT" sz="1800" b="1" dirty="0"/>
              <a:t>task force di capitalizzazione </a:t>
            </a:r>
            <a:r>
              <a:rPr lang="it-IT" sz="1800" dirty="0"/>
              <a:t>all’inizio del ciclo della programmazione.</a:t>
            </a:r>
          </a:p>
          <a:p>
            <a:pPr marL="622300" lvl="0" indent="-523875">
              <a:buFont typeface="+mj-lt"/>
              <a:buAutoNum type="arabicPeriod" startAt="11"/>
            </a:pPr>
            <a:r>
              <a:rPr lang="it-IT" sz="1800" dirty="0"/>
              <a:t>Promuovere la “cultura della capitalizzazione”, anche nel senso della “domanda di capitalizzazione”, nelle strutture del Programma e presso i beneficiari (progetti). </a:t>
            </a:r>
          </a:p>
          <a:p>
            <a:pPr marL="622300" lvl="0" indent="-523875">
              <a:buFont typeface="+mj-lt"/>
              <a:buAutoNum type="arabicPeriod" startAt="11"/>
            </a:pPr>
            <a:r>
              <a:rPr lang="it-IT" sz="1800" dirty="0"/>
              <a:t>Attivare specifici workshop di sensibilizzazione e sessioni di formazione.</a:t>
            </a:r>
          </a:p>
          <a:p>
            <a:pPr marL="622300" lvl="0" indent="-523875">
              <a:buFont typeface="+mj-lt"/>
              <a:buAutoNum type="arabicPeriod" startAt="11"/>
            </a:pPr>
            <a:r>
              <a:rPr lang="it-IT" sz="1800" dirty="0"/>
              <a:t>Coinvolgere i diversi stakeholder nella definizione e nella gestione della strategia di capitalizzazione.</a:t>
            </a:r>
          </a:p>
          <a:p>
            <a:pPr marL="622300" lvl="0" indent="-523875">
              <a:buFont typeface="+mj-lt"/>
              <a:buAutoNum type="arabicPeriod" startAt="11"/>
            </a:pPr>
            <a:r>
              <a:rPr lang="it-IT" sz="1800" dirty="0"/>
              <a:t>Introdurre </a:t>
            </a:r>
            <a:r>
              <a:rPr lang="it-IT" sz="1800" b="1" dirty="0"/>
              <a:t>strumenti di raccordo </a:t>
            </a:r>
            <a:r>
              <a:rPr lang="it-IT" sz="1800" dirty="0"/>
              <a:t>anche con apposite strutture regionali e prevedere un monitoraggio di lungo periodo.</a:t>
            </a:r>
          </a:p>
          <a:p>
            <a:pPr marL="622300" lvl="0" indent="-523875">
              <a:buFont typeface="+mj-lt"/>
              <a:buAutoNum type="arabicPeriod" startAt="11"/>
            </a:pPr>
            <a:r>
              <a:rPr lang="it-IT" sz="1800" dirty="0"/>
              <a:t>Organizzare confronti tra progetti (per area tematica) e collegare progetti precedenti con quelli candidati.</a:t>
            </a:r>
          </a:p>
          <a:p>
            <a:pPr marL="622300" lvl="0" indent="-523875">
              <a:buFont typeface="+mj-lt"/>
              <a:buAutoNum type="arabicPeriod" startAt="11"/>
            </a:pPr>
            <a:r>
              <a:rPr lang="it-IT" sz="1800" dirty="0"/>
              <a:t>Prevedere una </a:t>
            </a:r>
            <a:r>
              <a:rPr lang="it-IT" sz="1800" i="1" dirty="0"/>
              <a:t>community</a:t>
            </a:r>
            <a:r>
              <a:rPr lang="it-IT" sz="1800" dirty="0"/>
              <a:t> all’interno del Programma.</a:t>
            </a:r>
          </a:p>
          <a:p>
            <a:pPr marL="622300" lvl="0" indent="-523875">
              <a:buFont typeface="+mj-lt"/>
              <a:buAutoNum type="arabicPeriod" startAt="11"/>
            </a:pPr>
            <a:r>
              <a:rPr lang="it-IT" sz="1800" b="1" dirty="0"/>
              <a:t>Normalizzare anche i fallimenti della capitalizzazione</a:t>
            </a:r>
            <a:r>
              <a:rPr lang="it-IT" sz="1800" dirty="0"/>
              <a:t> attraverso workshop di confronto e di un processo partecipativo orientato al trasferimento dei risultati.</a:t>
            </a:r>
          </a:p>
          <a:p>
            <a:pPr marL="622300" lvl="0" indent="-523875">
              <a:buFont typeface="+mj-lt"/>
              <a:buAutoNum type="arabicPeriod" startAt="11"/>
            </a:pPr>
            <a:r>
              <a:rPr lang="it-IT" sz="1800" dirty="0"/>
              <a:t>Prevedere incontri di coordinamento politico a livello di Programma ma anche un </a:t>
            </a:r>
            <a:r>
              <a:rPr lang="it-IT" sz="1800" i="1" dirty="0"/>
              <a:t>commitment</a:t>
            </a:r>
            <a:r>
              <a:rPr lang="it-IT" sz="1800" dirty="0"/>
              <a:t> esplicito a livello dei progetti.</a:t>
            </a:r>
          </a:p>
          <a:p>
            <a:pPr marL="622300" lvl="0" indent="-523875">
              <a:buFont typeface="+mj-lt"/>
              <a:buAutoNum type="arabicPeriod" startAt="11"/>
            </a:pPr>
            <a:r>
              <a:rPr lang="it-IT" sz="1800" b="1" dirty="0"/>
              <a:t>Rafforzare i meccanismi di raccordo </a:t>
            </a:r>
            <a:r>
              <a:rPr lang="it-IT" sz="1800" dirty="0"/>
              <a:t>e intermediazione tra territori e Programma, tra territori e progetti, tra progetti e Strategia macroregionale alpina (</a:t>
            </a:r>
            <a:r>
              <a:rPr lang="it-IT" sz="1800" b="1" dirty="0"/>
              <a:t>EUSALP</a:t>
            </a:r>
            <a:r>
              <a:rPr lang="it-IT" sz="1800" dirty="0"/>
              <a:t>).</a:t>
            </a:r>
          </a:p>
          <a:p>
            <a:pPr marL="622300" lvl="0" indent="-523875">
              <a:buFont typeface="+mj-lt"/>
              <a:buAutoNum type="arabicPeriod" startAt="11"/>
            </a:pPr>
            <a:r>
              <a:rPr lang="it-IT" sz="1800" dirty="0"/>
              <a:t>Promuovere azioni di </a:t>
            </a:r>
            <a:r>
              <a:rPr lang="it-IT" sz="1800" i="1" dirty="0" err="1"/>
              <a:t>peer</a:t>
            </a:r>
            <a:r>
              <a:rPr lang="it-IT" sz="1800" i="1" dirty="0"/>
              <a:t> </a:t>
            </a:r>
            <a:r>
              <a:rPr lang="it-IT" sz="1800" i="1" dirty="0" err="1"/>
              <a:t>learning</a:t>
            </a:r>
            <a:r>
              <a:rPr lang="it-IT" sz="1800" dirty="0"/>
              <a:t> con altri Programmi anche attraverso progetti comuni orizzontali.</a:t>
            </a:r>
          </a:p>
        </p:txBody>
      </p:sp>
    </p:spTree>
    <p:extLst>
      <p:ext uri="{BB962C8B-B14F-4D97-AF65-F5344CB8AC3E}">
        <p14:creationId xmlns:p14="http://schemas.microsoft.com/office/powerpoint/2010/main" val="476522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23115CA4-BA11-468F-A056-8529C94401D5}"/>
              </a:ext>
            </a:extLst>
          </p:cNvPr>
          <p:cNvGraphicFramePr>
            <a:graphicFrameLocks noGrp="1"/>
          </p:cNvGraphicFramePr>
          <p:nvPr>
            <p:extLst>
              <p:ext uri="{D42A27DB-BD31-4B8C-83A1-F6EECF244321}">
                <p14:modId xmlns:p14="http://schemas.microsoft.com/office/powerpoint/2010/main" val="879833306"/>
              </p:ext>
            </p:extLst>
          </p:nvPr>
        </p:nvGraphicFramePr>
        <p:xfrm>
          <a:off x="392282" y="1375980"/>
          <a:ext cx="11415142" cy="4255128"/>
        </p:xfrm>
        <a:graphic>
          <a:graphicData uri="http://schemas.openxmlformats.org/drawingml/2006/table">
            <a:tbl>
              <a:tblPr/>
              <a:tblGrid>
                <a:gridCol w="11415142">
                  <a:extLst>
                    <a:ext uri="{9D8B030D-6E8A-4147-A177-3AD203B41FA5}">
                      <a16:colId xmlns:a16="http://schemas.microsoft.com/office/drawing/2014/main" val="3972629461"/>
                    </a:ext>
                  </a:extLst>
                </a:gridCol>
              </a:tblGrid>
              <a:tr h="155616">
                <a:tc>
                  <a:txBody>
                    <a:bodyPr/>
                    <a:lstStyle/>
                    <a:p>
                      <a:pPr algn="just" rtl="0" fontAlgn="t">
                        <a:spcBef>
                          <a:spcPts val="0"/>
                        </a:spcBef>
                        <a:spcAft>
                          <a:spcPts val="600"/>
                        </a:spcAft>
                      </a:pPr>
                      <a:r>
                        <a:rPr lang="es-ES" sz="1800" b="1" i="0" u="none" strike="noStrike" dirty="0">
                          <a:solidFill>
                            <a:schemeClr val="tx1"/>
                          </a:solidFill>
                          <a:effectLst/>
                          <a:latin typeface="Calibri" panose="020F0502020204030204" pitchFamily="34" charset="0"/>
                        </a:rPr>
                        <a:t>SINTESI: RACCOMANDAZIONI PER PROMUOVERE LA CAPITALIZZAZIONE</a:t>
                      </a:r>
                      <a:endParaRPr lang="es-ES" sz="2000" dirty="0">
                        <a:solidFill>
                          <a:schemeClr val="tx1"/>
                        </a:solidFill>
                        <a:effectLst/>
                      </a:endParaRPr>
                    </a:p>
                  </a:txBody>
                  <a:tcPr marL="43862" marR="43862" marT="27462" marB="274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D"/>
                    </a:solidFill>
                  </a:tcPr>
                </a:tc>
                <a:extLst>
                  <a:ext uri="{0D108BD9-81ED-4DB2-BD59-A6C34878D82A}">
                    <a16:rowId xmlns:a16="http://schemas.microsoft.com/office/drawing/2014/main" val="1353817758"/>
                  </a:ext>
                </a:extLst>
              </a:tr>
              <a:tr h="3053079">
                <a:tc>
                  <a:txBody>
                    <a:bodyPr/>
                    <a:lstStyle/>
                    <a:p>
                      <a:pPr algn="just" rtl="0" fontAlgn="t">
                        <a:spcBef>
                          <a:spcPts val="0"/>
                        </a:spcBef>
                        <a:spcAft>
                          <a:spcPts val="600"/>
                        </a:spcAft>
                      </a:pPr>
                      <a:r>
                        <a:rPr lang="it-IT" sz="1800" b="0" i="0" u="none" strike="noStrike" dirty="0">
                          <a:solidFill>
                            <a:srgbClr val="76923C"/>
                          </a:solidFill>
                          <a:effectLst/>
                          <a:latin typeface="Calibri" panose="020F0502020204030204" pitchFamily="34" charset="0"/>
                        </a:rPr>
                        <a:t>Al </a:t>
                      </a:r>
                      <a:r>
                        <a:rPr lang="it-IT" sz="1800" b="1" i="0" u="none" strike="noStrike" dirty="0">
                          <a:solidFill>
                            <a:srgbClr val="76923C"/>
                          </a:solidFill>
                          <a:effectLst/>
                          <a:latin typeface="Calibri" panose="020F0502020204030204" pitchFamily="34" charset="0"/>
                        </a:rPr>
                        <a:t>Programma</a:t>
                      </a:r>
                      <a:r>
                        <a:rPr lang="it-IT" sz="1800" b="0" i="0" u="none" strike="noStrike" dirty="0">
                          <a:solidFill>
                            <a:srgbClr val="76923C"/>
                          </a:solidFill>
                          <a:effectLst/>
                          <a:latin typeface="Calibri" panose="020F0502020204030204" pitchFamily="34" charset="0"/>
                        </a:rPr>
                        <a:t> si raccomanda di dotarsi di una definizione operativa, di una strategia per la capitalizzazione e, coerentemente, di strutture (es. una task-force dedicata), strumenti (indicatori, schemi progettuali più flessibili o meccanismi di premialità), approcci (call dedicate) per favorire la capitalizzazione. Prerequisito chiave resta la promozione di una cultura e di una domanda di capitalizzazione.</a:t>
                      </a:r>
                    </a:p>
                    <a:p>
                      <a:pPr algn="just" rtl="0" fontAlgn="t">
                        <a:spcBef>
                          <a:spcPts val="0"/>
                        </a:spcBef>
                        <a:spcAft>
                          <a:spcPts val="600"/>
                        </a:spcAft>
                      </a:pPr>
                      <a:endParaRPr lang="it-IT" sz="1800" b="0" i="0" u="none" strike="noStrike" dirty="0">
                        <a:solidFill>
                          <a:srgbClr val="76923C"/>
                        </a:solidFill>
                        <a:effectLst/>
                        <a:latin typeface="Calibri" panose="020F0502020204030204" pitchFamily="34" charset="0"/>
                      </a:endParaRPr>
                    </a:p>
                    <a:p>
                      <a:pPr algn="just" rtl="0" fontAlgn="t">
                        <a:spcBef>
                          <a:spcPts val="0"/>
                        </a:spcBef>
                        <a:spcAft>
                          <a:spcPts val="600"/>
                        </a:spcAft>
                      </a:pPr>
                      <a:r>
                        <a:rPr lang="it-IT" sz="1800" b="0" i="0" u="none" strike="noStrike" dirty="0">
                          <a:solidFill>
                            <a:srgbClr val="76923C"/>
                          </a:solidFill>
                          <a:effectLst/>
                          <a:latin typeface="Calibri" panose="020F0502020204030204" pitchFamily="34" charset="0"/>
                        </a:rPr>
                        <a:t>Ai </a:t>
                      </a:r>
                      <a:r>
                        <a:rPr lang="it-IT" sz="1800" b="1" i="0" u="none" strike="noStrike" dirty="0">
                          <a:solidFill>
                            <a:srgbClr val="76923C"/>
                          </a:solidFill>
                          <a:effectLst/>
                          <a:latin typeface="Calibri" panose="020F0502020204030204" pitchFamily="34" charset="0"/>
                        </a:rPr>
                        <a:t>progetti </a:t>
                      </a:r>
                      <a:r>
                        <a:rPr lang="it-IT" sz="1800" b="0" i="0" u="none" strike="noStrike" dirty="0">
                          <a:solidFill>
                            <a:srgbClr val="76923C"/>
                          </a:solidFill>
                          <a:effectLst/>
                          <a:latin typeface="Calibri" panose="020F0502020204030204" pitchFamily="34" charset="0"/>
                        </a:rPr>
                        <a:t>si raccomanda di affiancare alla comunicazione e alla gestione della qualità progettuale un piano specifico di capitalizzazione. Non meno rilevante è la raccomandazione di coinvolgere il livello politico da subito e nel corso del progetto.</a:t>
                      </a:r>
                    </a:p>
                    <a:p>
                      <a:pPr algn="just" rtl="0" fontAlgn="t">
                        <a:spcBef>
                          <a:spcPts val="0"/>
                        </a:spcBef>
                        <a:spcAft>
                          <a:spcPts val="600"/>
                        </a:spcAft>
                      </a:pPr>
                      <a:endParaRPr lang="it-IT" sz="1800" b="0" i="0" u="none" strike="noStrike" dirty="0">
                        <a:solidFill>
                          <a:srgbClr val="76923C"/>
                        </a:solidFill>
                        <a:effectLst/>
                        <a:latin typeface="Calibri" panose="020F0502020204030204" pitchFamily="34" charset="0"/>
                      </a:endParaRPr>
                    </a:p>
                    <a:p>
                      <a:pPr algn="just" rtl="0" fontAlgn="t">
                        <a:spcBef>
                          <a:spcPts val="0"/>
                        </a:spcBef>
                        <a:spcAft>
                          <a:spcPts val="600"/>
                        </a:spcAft>
                      </a:pPr>
                      <a:r>
                        <a:rPr lang="it-IT" sz="1800" b="0" i="0" u="none" strike="noStrike" dirty="0">
                          <a:solidFill>
                            <a:srgbClr val="76923C"/>
                          </a:solidFill>
                          <a:effectLst/>
                          <a:latin typeface="Calibri" panose="020F0502020204030204" pitchFamily="34" charset="0"/>
                        </a:rPr>
                        <a:t>Quanto agli </a:t>
                      </a:r>
                      <a:r>
                        <a:rPr lang="it-IT" sz="1800" b="1" i="0" u="none" strike="noStrike" dirty="0">
                          <a:solidFill>
                            <a:srgbClr val="76923C"/>
                          </a:solidFill>
                          <a:effectLst/>
                          <a:latin typeface="Calibri" panose="020F0502020204030204" pitchFamily="34" charset="0"/>
                        </a:rPr>
                        <a:t>strumenti di governance</a:t>
                      </a:r>
                      <a:r>
                        <a:rPr lang="it-IT" sz="1800" b="0" i="0" u="none" strike="noStrike" dirty="0">
                          <a:solidFill>
                            <a:srgbClr val="76923C"/>
                          </a:solidFill>
                          <a:effectLst/>
                          <a:latin typeface="Calibri" panose="020F0502020204030204" pitchFamily="34" charset="0"/>
                        </a:rPr>
                        <a:t>, le raccomandazioni chiamano in causa tutti gli attori coinvolti: i territori, il Programma, le strutture macroregionali di cooperazione (EUSALP in primis, INTERACT, ecc.) al fine di garantire un migliore coordinamento ed anche un </a:t>
                      </a:r>
                      <a:r>
                        <a:rPr lang="it-IT" sz="1800" b="0" i="1" u="none" strike="noStrike" dirty="0">
                          <a:solidFill>
                            <a:srgbClr val="76923C"/>
                          </a:solidFill>
                          <a:effectLst/>
                          <a:latin typeface="Calibri" panose="020F0502020204030204" pitchFamily="34" charset="0"/>
                        </a:rPr>
                        <a:t>empowerment</a:t>
                      </a:r>
                      <a:r>
                        <a:rPr lang="it-IT" sz="1800" b="0" i="0" u="none" strike="noStrike" dirty="0">
                          <a:solidFill>
                            <a:srgbClr val="76923C"/>
                          </a:solidFill>
                          <a:effectLst/>
                          <a:latin typeface="Calibri" panose="020F0502020204030204" pitchFamily="34" charset="0"/>
                        </a:rPr>
                        <a:t> complessivo dei soggetti coinvolti attraverso l’apprendimento reciproco e il confronto.</a:t>
                      </a:r>
                      <a:endParaRPr lang="it-IT" sz="2000" dirty="0">
                        <a:effectLst/>
                      </a:endParaRPr>
                    </a:p>
                  </a:txBody>
                  <a:tcPr marL="43862" marR="43862" marT="27462" marB="274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D"/>
                    </a:solidFill>
                  </a:tcPr>
                </a:tc>
                <a:extLst>
                  <a:ext uri="{0D108BD9-81ED-4DB2-BD59-A6C34878D82A}">
                    <a16:rowId xmlns:a16="http://schemas.microsoft.com/office/drawing/2014/main" val="1133081749"/>
                  </a:ext>
                </a:extLst>
              </a:tr>
            </a:tbl>
          </a:graphicData>
        </a:graphic>
      </p:graphicFrame>
    </p:spTree>
    <p:extLst>
      <p:ext uri="{BB962C8B-B14F-4D97-AF65-F5344CB8AC3E}">
        <p14:creationId xmlns:p14="http://schemas.microsoft.com/office/powerpoint/2010/main" val="1164768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72B1B33F-7DEF-49C4-A636-32A7891DFC60}"/>
              </a:ext>
            </a:extLst>
          </p:cNvPr>
          <p:cNvSpPr>
            <a:spLocks noGrp="1"/>
          </p:cNvSpPr>
          <p:nvPr>
            <p:ph type="ctrTitle"/>
          </p:nvPr>
        </p:nvSpPr>
        <p:spPr/>
        <p:txBody>
          <a:bodyPr>
            <a:normAutofit fontScale="90000"/>
          </a:bodyPr>
          <a:lstStyle/>
          <a:p>
            <a:r>
              <a:rPr lang="it-IT" dirty="0"/>
              <a:t>Grazie</a:t>
            </a:r>
            <a:br>
              <a:rPr lang="it-IT" dirty="0"/>
            </a:br>
            <a:r>
              <a:rPr lang="it-IT" dirty="0"/>
              <a:t>Federico Rappelli</a:t>
            </a:r>
            <a:br>
              <a:rPr lang="it-IT" dirty="0"/>
            </a:br>
            <a:r>
              <a:rPr lang="it-IT" i="1" dirty="0" err="1"/>
              <a:t>federico.rappelli@polis.</a:t>
            </a:r>
            <a:r>
              <a:rPr lang="it-IT" i="1" err="1"/>
              <a:t>lombardia</a:t>
            </a:r>
            <a:r>
              <a:rPr lang="it-IT" i="1"/>
              <a:t>.it</a:t>
            </a:r>
            <a:endParaRPr lang="it-IT"/>
          </a:p>
        </p:txBody>
      </p:sp>
      <p:sp>
        <p:nvSpPr>
          <p:cNvPr id="4" name="Segnaposto numero diapositiva 3">
            <a:extLst>
              <a:ext uri="{FF2B5EF4-FFF2-40B4-BE49-F238E27FC236}">
                <a16:creationId xmlns:a16="http://schemas.microsoft.com/office/drawing/2014/main" id="{D812B856-0414-4399-A327-EA6B54EC4ED0}"/>
              </a:ext>
            </a:extLst>
          </p:cNvPr>
          <p:cNvSpPr>
            <a:spLocks noGrp="1"/>
          </p:cNvSpPr>
          <p:nvPr>
            <p:ph type="sldNum" sz="quarter" idx="4294967295"/>
          </p:nvPr>
        </p:nvSpPr>
        <p:spPr>
          <a:xfrm>
            <a:off x="1524000" y="6410326"/>
            <a:ext cx="514350" cy="193675"/>
          </a:xfrm>
          <a:prstGeom prst="rect">
            <a:avLst/>
          </a:prstGeom>
        </p:spPr>
        <p:txBody>
          <a:bodyPr/>
          <a:lstStyle/>
          <a:p>
            <a:fld id="{C014328D-9FD7-45DB-B806-5D55B33AD3C5}" type="slidenum">
              <a:rPr lang="it-IT" smtClean="0"/>
              <a:pPr/>
              <a:t>34</a:t>
            </a:fld>
            <a:endParaRPr lang="it-IT" dirty="0"/>
          </a:p>
        </p:txBody>
      </p:sp>
    </p:spTree>
    <p:extLst>
      <p:ext uri="{BB962C8B-B14F-4D97-AF65-F5344CB8AC3E}">
        <p14:creationId xmlns:p14="http://schemas.microsoft.com/office/powerpoint/2010/main" val="184780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p:nvPr/>
        </p:nvSpPr>
        <p:spPr>
          <a:xfrm>
            <a:off x="461539" y="1025310"/>
            <a:ext cx="11268922" cy="5509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800" b="0" i="0" u="none" strike="noStrike" cap="none" dirty="0">
                <a:solidFill>
                  <a:srgbClr val="000000"/>
                </a:solidFill>
                <a:latin typeface="Arial"/>
                <a:ea typeface="Arial"/>
                <a:cs typeface="Arial"/>
                <a:sym typeface="Arial"/>
              </a:rPr>
              <a:t> </a:t>
            </a:r>
            <a:endParaRPr dirty="0"/>
          </a:p>
          <a:p>
            <a:pPr marL="342900" marR="0" lvl="0" indent="-342900" algn="l" rtl="0">
              <a:lnSpc>
                <a:spcPct val="100000"/>
              </a:lnSpc>
              <a:spcBef>
                <a:spcPts val="0"/>
              </a:spcBef>
              <a:spcAft>
                <a:spcPts val="0"/>
              </a:spcAft>
              <a:buClr>
                <a:srgbClr val="000000"/>
              </a:buClr>
              <a:buSzPts val="1800"/>
              <a:buFont typeface="Arial"/>
              <a:buAutoNum type="alphaLcPeriod"/>
            </a:pPr>
            <a:r>
              <a:rPr lang="it-IT" sz="1800" b="0" i="0" u="none" strike="noStrike" cap="none" dirty="0">
                <a:solidFill>
                  <a:srgbClr val="000000"/>
                </a:solidFill>
                <a:latin typeface="Arial"/>
                <a:ea typeface="Arial"/>
                <a:cs typeface="Arial"/>
                <a:sym typeface="Arial"/>
              </a:rPr>
              <a:t>L</a:t>
            </a:r>
            <a:r>
              <a:rPr lang="it-IT" sz="1800" b="1" i="0" u="none" strike="noStrike" cap="none" dirty="0">
                <a:solidFill>
                  <a:srgbClr val="00B050"/>
                </a:solidFill>
                <a:latin typeface="Arial"/>
                <a:ea typeface="Arial"/>
                <a:cs typeface="Arial"/>
                <a:sym typeface="Arial"/>
              </a:rPr>
              <a:t>ivello di partecipazione </a:t>
            </a:r>
            <a:r>
              <a:rPr lang="it-IT" sz="1800" b="0" i="0" u="none" strike="noStrike" cap="none" dirty="0">
                <a:solidFill>
                  <a:srgbClr val="000000"/>
                </a:solidFill>
                <a:latin typeface="Arial"/>
                <a:ea typeface="Arial"/>
                <a:cs typeface="Arial"/>
                <a:sym typeface="Arial"/>
              </a:rPr>
              <a:t>dell’Italia al Programma Spazio Alpino 2014-2020</a:t>
            </a:r>
            <a:endParaRPr dirty="0"/>
          </a:p>
          <a:p>
            <a:pPr marL="933450" marR="0" lvl="4" indent="-349250" algn="l" rtl="0">
              <a:lnSpc>
                <a:spcPct val="100000"/>
              </a:lnSpc>
              <a:spcBef>
                <a:spcPts val="0"/>
              </a:spcBef>
              <a:spcAft>
                <a:spcPts val="0"/>
              </a:spcAft>
              <a:buClr>
                <a:srgbClr val="000000"/>
              </a:buClr>
              <a:buSzPts val="1600"/>
              <a:buFont typeface="Arial"/>
              <a:buAutoNum type="arabicPeriod"/>
            </a:pPr>
            <a:r>
              <a:rPr lang="it-IT" sz="1600" b="0" i="0" u="none" strike="noStrike" cap="none" dirty="0">
                <a:solidFill>
                  <a:srgbClr val="000000"/>
                </a:solidFill>
                <a:latin typeface="Arial"/>
                <a:ea typeface="Arial"/>
                <a:cs typeface="Arial"/>
                <a:sym typeface="Arial"/>
              </a:rPr>
              <a:t>Con evidenza di distribuzione per OT, per distribuzione geografica, natura giuridica e ruolo dei partner, tipologia di politiche individuate</a:t>
            </a:r>
            <a:endParaRPr dirty="0"/>
          </a:p>
          <a:p>
            <a:pPr marL="933450" marR="0" lvl="4" indent="-349250" algn="l" rtl="0">
              <a:lnSpc>
                <a:spcPct val="100000"/>
              </a:lnSpc>
              <a:spcBef>
                <a:spcPts val="0"/>
              </a:spcBef>
              <a:spcAft>
                <a:spcPts val="0"/>
              </a:spcAft>
              <a:buClr>
                <a:srgbClr val="000000"/>
              </a:buClr>
              <a:buSzPts val="1600"/>
              <a:buFont typeface="Arial"/>
              <a:buAutoNum type="arabicPeriod"/>
            </a:pPr>
            <a:r>
              <a:rPr lang="it-IT" sz="1600" b="0" i="0" u="none" strike="noStrike" cap="none" dirty="0">
                <a:solidFill>
                  <a:srgbClr val="000000"/>
                </a:solidFill>
                <a:latin typeface="Arial"/>
                <a:ea typeface="Arial"/>
                <a:cs typeface="Arial"/>
                <a:sym typeface="Arial"/>
              </a:rPr>
              <a:t>In comparazione con la partecipazione degli altri Partner del Programma.</a:t>
            </a:r>
            <a:endParaRPr dirty="0"/>
          </a:p>
          <a:p>
            <a:pPr marL="584200" marR="0" lvl="4"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AutoNum type="alphaLcPeriod"/>
            </a:pPr>
            <a:r>
              <a:rPr lang="it-IT" sz="1800" b="0" i="0" u="none" strike="noStrike" cap="none" dirty="0">
                <a:solidFill>
                  <a:srgbClr val="000000"/>
                </a:solidFill>
                <a:latin typeface="Arial"/>
                <a:ea typeface="Arial"/>
                <a:cs typeface="Arial"/>
                <a:sym typeface="Arial"/>
              </a:rPr>
              <a:t>I riscontri del </a:t>
            </a:r>
            <a:r>
              <a:rPr lang="it-IT" sz="1800" b="1" i="0" u="none" strike="noStrike" cap="none" dirty="0">
                <a:solidFill>
                  <a:srgbClr val="00B050"/>
                </a:solidFill>
                <a:latin typeface="Arial"/>
                <a:ea typeface="Arial"/>
                <a:cs typeface="Arial"/>
                <a:sym typeface="Arial"/>
              </a:rPr>
              <a:t>recepimento diretto dei risultati dei progetti nelle politiche di settore </a:t>
            </a:r>
            <a:r>
              <a:rPr lang="it-IT" sz="1800" b="0" i="0" u="none" strike="noStrike" cap="none" dirty="0">
                <a:solidFill>
                  <a:srgbClr val="000000"/>
                </a:solidFill>
                <a:latin typeface="Arial"/>
                <a:ea typeface="Arial"/>
                <a:cs typeface="Arial"/>
                <a:sym typeface="Arial"/>
              </a:rPr>
              <a:t>regionali (es: pianificazione paesaggistica, politiche di sostenibilità e transizione, </a:t>
            </a:r>
            <a:r>
              <a:rPr lang="it-IT" sz="1800" b="0" i="1" u="none" strike="noStrike" cap="none" dirty="0" err="1">
                <a:solidFill>
                  <a:srgbClr val="000000"/>
                </a:solidFill>
                <a:latin typeface="Arial"/>
                <a:ea typeface="Arial"/>
                <a:cs typeface="Arial"/>
                <a:sym typeface="Arial"/>
              </a:rPr>
              <a:t>circular</a:t>
            </a:r>
            <a:r>
              <a:rPr lang="it-IT" sz="1800" b="0" i="1" u="none" strike="noStrike" cap="none" dirty="0">
                <a:solidFill>
                  <a:srgbClr val="000000"/>
                </a:solidFill>
                <a:latin typeface="Arial"/>
                <a:ea typeface="Arial"/>
                <a:cs typeface="Arial"/>
                <a:sym typeface="Arial"/>
              </a:rPr>
              <a:t> economy,</a:t>
            </a:r>
            <a:r>
              <a:rPr lang="it-IT" sz="1800" b="0" i="0" u="none" strike="noStrike" cap="none" dirty="0">
                <a:solidFill>
                  <a:srgbClr val="000000"/>
                </a:solidFill>
                <a:latin typeface="Arial"/>
                <a:ea typeface="Arial"/>
                <a:cs typeface="Arial"/>
                <a:sym typeface="Arial"/>
              </a:rPr>
              <a:t> ecc.)</a:t>
            </a:r>
            <a:endParaRPr dirty="0"/>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mj-lt"/>
              <a:buAutoNum type="alphaLcPeriod" startAt="3"/>
            </a:pPr>
            <a:r>
              <a:rPr lang="it-IT" sz="1800" b="1" i="0" u="none" strike="noStrike" cap="none" dirty="0">
                <a:solidFill>
                  <a:srgbClr val="00B050"/>
                </a:solidFill>
                <a:latin typeface="Arial"/>
                <a:ea typeface="Arial"/>
                <a:cs typeface="Arial"/>
                <a:sym typeface="Arial"/>
              </a:rPr>
              <a:t>Esempi concreti di cambiamenti nella definizione o articolazione di politiche </a:t>
            </a:r>
            <a:r>
              <a:rPr lang="it-IT" sz="1800" b="0" i="0" u="none" strike="noStrike" cap="none" dirty="0">
                <a:solidFill>
                  <a:srgbClr val="000000"/>
                </a:solidFill>
                <a:latin typeface="Arial"/>
                <a:ea typeface="Arial"/>
                <a:cs typeface="Arial"/>
                <a:sym typeface="Arial"/>
              </a:rPr>
              <a:t>regionali dovuti al Programma (ovvero il contributo dei progetti attraverso la capitalizzazione)</a:t>
            </a:r>
            <a:endParaRPr dirty="0"/>
          </a:p>
          <a:p>
            <a:pPr marL="457200" marR="0" lvl="0" indent="-342900" algn="l" rtl="0">
              <a:lnSpc>
                <a:spcPct val="100000"/>
              </a:lnSpc>
              <a:spcBef>
                <a:spcPts val="0"/>
              </a:spcBef>
              <a:spcAft>
                <a:spcPts val="0"/>
              </a:spcAft>
              <a:buClr>
                <a:srgbClr val="000000"/>
              </a:buClr>
              <a:buSzPts val="1800"/>
              <a:buFont typeface="+mj-lt"/>
              <a:buAutoNum type="alphaLcPeriod" startAt="3"/>
            </a:pP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mj-lt"/>
              <a:buAutoNum type="alphaLcPeriod" startAt="3"/>
            </a:pPr>
            <a:r>
              <a:rPr lang="it-IT" sz="1800" b="0" i="0" u="none" strike="noStrike" cap="none" dirty="0">
                <a:solidFill>
                  <a:srgbClr val="000000"/>
                </a:solidFill>
                <a:latin typeface="Arial"/>
                <a:ea typeface="Arial"/>
                <a:cs typeface="Arial"/>
                <a:sym typeface="Arial"/>
              </a:rPr>
              <a:t>Esempi </a:t>
            </a:r>
            <a:r>
              <a:rPr lang="it-IT" sz="1800" b="1" i="0" u="none" strike="noStrike" cap="none" dirty="0">
                <a:solidFill>
                  <a:srgbClr val="00B050"/>
                </a:solidFill>
                <a:latin typeface="Arial"/>
                <a:ea typeface="Arial"/>
                <a:cs typeface="Arial"/>
                <a:sym typeface="Arial"/>
              </a:rPr>
              <a:t>concreti di trasferimento dei risultati sulle politiche territoriali</a:t>
            </a:r>
            <a:r>
              <a:rPr lang="it-IT" sz="1800" b="0" i="0" u="none" strike="noStrike" cap="none" dirty="0">
                <a:solidFill>
                  <a:srgbClr val="000000"/>
                </a:solidFill>
                <a:latin typeface="Arial"/>
                <a:ea typeface="Arial"/>
                <a:cs typeface="Arial"/>
                <a:sym typeface="Arial"/>
              </a:rPr>
              <a:t> (ad esempio, nella rapidità degli interventi, nella loro maggiore efficienza, nella distribuzione delle risorse, nella diminuzione dei ritardi, nella riduzione delle rinunce, ecc.)</a:t>
            </a:r>
            <a:endParaRPr dirty="0"/>
          </a:p>
          <a:p>
            <a:pPr marL="457200" marR="0" lvl="0" indent="-342900" algn="l" rtl="0">
              <a:lnSpc>
                <a:spcPct val="100000"/>
              </a:lnSpc>
              <a:spcBef>
                <a:spcPts val="0"/>
              </a:spcBef>
              <a:spcAft>
                <a:spcPts val="0"/>
              </a:spcAft>
              <a:buClr>
                <a:srgbClr val="000000"/>
              </a:buClr>
              <a:buSzPts val="1800"/>
              <a:buFont typeface="+mj-lt"/>
              <a:buAutoNum type="alphaLcPeriod" startAt="3"/>
            </a:pP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mj-lt"/>
              <a:buAutoNum type="alphaLcPeriod" startAt="3"/>
            </a:pPr>
            <a:r>
              <a:rPr lang="it-IT" sz="1800" b="0" i="0" u="none" strike="noStrike" cap="none" dirty="0">
                <a:solidFill>
                  <a:srgbClr val="000000"/>
                </a:solidFill>
                <a:latin typeface="Arial"/>
                <a:ea typeface="Arial"/>
                <a:cs typeface="Arial"/>
                <a:sym typeface="Arial"/>
              </a:rPr>
              <a:t>I </a:t>
            </a:r>
            <a:r>
              <a:rPr lang="it-IT" sz="1800" b="1" i="0" u="none" strike="noStrike" cap="none" dirty="0">
                <a:solidFill>
                  <a:srgbClr val="00B050"/>
                </a:solidFill>
                <a:latin typeface="Arial"/>
                <a:ea typeface="Arial"/>
                <a:cs typeface="Arial"/>
                <a:sym typeface="Arial"/>
              </a:rPr>
              <a:t>principali fattori di successo e di fallimento nel raggiungimento </a:t>
            </a:r>
            <a:r>
              <a:rPr lang="it-IT" sz="1800" b="0" i="0" u="none" strike="noStrike" cap="none" dirty="0">
                <a:solidFill>
                  <a:srgbClr val="000000"/>
                </a:solidFill>
                <a:latin typeface="Arial"/>
                <a:ea typeface="Arial"/>
                <a:cs typeface="Arial"/>
                <a:sym typeface="Arial"/>
              </a:rPr>
              <a:t>degli obiettivi del Programma, soprattutto in ambito nazionale/regionale? Quali interventi a livello di programma, di progetto, di </a:t>
            </a:r>
            <a:r>
              <a:rPr lang="it-IT" sz="1800" b="0" i="1" u="none" strike="noStrike" cap="none" dirty="0">
                <a:solidFill>
                  <a:srgbClr val="000000"/>
                </a:solidFill>
                <a:latin typeface="Arial"/>
                <a:ea typeface="Arial"/>
                <a:cs typeface="Arial"/>
                <a:sym typeface="Arial"/>
              </a:rPr>
              <a:t>governance</a:t>
            </a:r>
            <a:r>
              <a:rPr lang="it-IT" sz="1800" b="0" i="0" u="none" strike="noStrike" cap="none" dirty="0">
                <a:solidFill>
                  <a:srgbClr val="000000"/>
                </a:solidFill>
                <a:latin typeface="Arial"/>
                <a:ea typeface="Arial"/>
                <a:cs typeface="Arial"/>
                <a:sym typeface="Arial"/>
              </a:rPr>
              <a:t> e di strumenti di raccordo a livello regionale si potrebbero porre in essere per mitigare i fattori di fallimento</a:t>
            </a:r>
            <a:endParaRPr dirty="0"/>
          </a:p>
        </p:txBody>
      </p:sp>
      <p:sp>
        <p:nvSpPr>
          <p:cNvPr id="7" name="CuadroTexto 6">
            <a:extLst>
              <a:ext uri="{FF2B5EF4-FFF2-40B4-BE49-F238E27FC236}">
                <a16:creationId xmlns:a16="http://schemas.microsoft.com/office/drawing/2014/main" id="{EA9D844D-A0D7-4F59-9C88-A65B1888E1C3}"/>
              </a:ext>
            </a:extLst>
          </p:cNvPr>
          <p:cNvSpPr txBox="1"/>
          <p:nvPr/>
        </p:nvSpPr>
        <p:spPr>
          <a:xfrm>
            <a:off x="1403931" y="702413"/>
            <a:ext cx="6097554" cy="461665"/>
          </a:xfrm>
          <a:prstGeom prst="rect">
            <a:avLst/>
          </a:prstGeom>
          <a:noFill/>
        </p:spPr>
        <p:txBody>
          <a:bodyPr wrap="square">
            <a:spAutoFit/>
          </a:bodyPr>
          <a:lstStyle/>
          <a:p>
            <a:r>
              <a:rPr lang="it-IT" sz="2400" b="1" dirty="0">
                <a:solidFill>
                  <a:srgbClr val="852538"/>
                </a:solidFill>
              </a:rPr>
              <a:t>Obiettivi specifici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34"/>
        <p:cNvGrpSpPr/>
        <p:nvPr/>
      </p:nvGrpSpPr>
      <p:grpSpPr>
        <a:xfrm>
          <a:off x="0" y="0"/>
          <a:ext cx="0" cy="0"/>
          <a:chOff x="0" y="0"/>
          <a:chExt cx="0" cy="0"/>
        </a:xfrm>
      </p:grpSpPr>
      <p:sp>
        <p:nvSpPr>
          <p:cNvPr id="135" name="Google Shape;135;p25"/>
          <p:cNvSpPr txBox="1"/>
          <p:nvPr/>
        </p:nvSpPr>
        <p:spPr>
          <a:xfrm>
            <a:off x="684396" y="1355524"/>
            <a:ext cx="4998952" cy="122491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600"/>
              <a:buFont typeface="Gill Sans"/>
              <a:buNone/>
            </a:pPr>
            <a:r>
              <a:rPr lang="it-IT" sz="1600" b="0" i="0" u="none" strike="noStrike" cap="none">
                <a:solidFill>
                  <a:srgbClr val="000000"/>
                </a:solidFill>
                <a:latin typeface="Arial"/>
                <a:ea typeface="Arial"/>
                <a:cs typeface="Arial"/>
                <a:sym typeface="Arial"/>
              </a:rPr>
              <a:t>La ricerca si basa sulla cosiddetta “teoria” del Programma ovvero è in grado di </a:t>
            </a:r>
            <a:r>
              <a:rPr lang="it-IT" sz="1600" b="1" i="0" u="none" strike="noStrike" cap="none">
                <a:solidFill>
                  <a:srgbClr val="00B050"/>
                </a:solidFill>
                <a:latin typeface="Arial"/>
                <a:ea typeface="Arial"/>
                <a:cs typeface="Arial"/>
                <a:sym typeface="Arial"/>
              </a:rPr>
              <a:t>ricostruire, riconoscere e valorizzare le assunzioni che sorreggono il Programma</a:t>
            </a:r>
            <a:r>
              <a:rPr lang="it-IT" sz="1600" b="0" i="0" u="none" strike="noStrike" cap="none">
                <a:solidFill>
                  <a:srgbClr val="00000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p:txBody>
      </p:sp>
      <p:sp>
        <p:nvSpPr>
          <p:cNvPr id="136" name="Google Shape;136;p25"/>
          <p:cNvSpPr txBox="1"/>
          <p:nvPr/>
        </p:nvSpPr>
        <p:spPr>
          <a:xfrm>
            <a:off x="684396" y="2600958"/>
            <a:ext cx="4998952" cy="177458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600"/>
              <a:buFont typeface="Gill Sans"/>
              <a:buNone/>
            </a:pPr>
            <a:r>
              <a:rPr lang="it-IT" sz="1600" b="0" i="0" u="none" strike="noStrike" cap="none">
                <a:solidFill>
                  <a:srgbClr val="000000"/>
                </a:solidFill>
                <a:latin typeface="Arial"/>
                <a:ea typeface="Arial"/>
                <a:cs typeface="Arial"/>
                <a:sym typeface="Arial"/>
              </a:rPr>
              <a:t>Theory-based approach – TBA: </a:t>
            </a:r>
            <a:r>
              <a:rPr lang="it-IT" sz="1600" b="0" i="0" u="none" strike="noStrike" cap="none">
                <a:solidFill>
                  <a:schemeClr val="dk1"/>
                </a:solidFill>
                <a:latin typeface="Arial"/>
                <a:ea typeface="Arial"/>
                <a:cs typeface="Arial"/>
                <a:sym typeface="Arial"/>
              </a:rPr>
              <a:t>la teoria è una sequenza di ipotesi che mostrano come gli input del programma (personale, risorse, attività) si trasformano attraverso </a:t>
            </a:r>
            <a:r>
              <a:rPr lang="it-IT" sz="1600" b="0" i="0" u="none" strike="noStrike" cap="none">
                <a:solidFill>
                  <a:srgbClr val="000000"/>
                </a:solidFill>
                <a:latin typeface="Arial"/>
                <a:ea typeface="Arial"/>
                <a:cs typeface="Arial"/>
                <a:sym typeface="Arial"/>
              </a:rPr>
              <a:t>una serie di fasi intermedie nei risultati desiderati (miglioramenti per le persone, per le organizzazioni o per le comunità)</a:t>
            </a:r>
            <a:endParaRPr sz="1600" b="0" i="0" u="none" strike="noStrike" cap="none">
              <a:solidFill>
                <a:srgbClr val="000000"/>
              </a:solidFill>
              <a:latin typeface="Arial"/>
              <a:ea typeface="Arial"/>
              <a:cs typeface="Arial"/>
              <a:sym typeface="Arial"/>
            </a:endParaRPr>
          </a:p>
        </p:txBody>
      </p:sp>
      <p:sp>
        <p:nvSpPr>
          <p:cNvPr id="137" name="Google Shape;137;p25"/>
          <p:cNvSpPr txBox="1"/>
          <p:nvPr/>
        </p:nvSpPr>
        <p:spPr>
          <a:xfrm>
            <a:off x="684396" y="4714926"/>
            <a:ext cx="4998952" cy="94175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600"/>
              <a:buFont typeface="Gill Sans"/>
              <a:buNone/>
            </a:pPr>
            <a:r>
              <a:rPr lang="it-IT" sz="1600" b="0" i="0" u="none" strike="noStrike" cap="none" dirty="0">
                <a:solidFill>
                  <a:srgbClr val="000000"/>
                </a:solidFill>
                <a:latin typeface="Arial"/>
                <a:ea typeface="Arial"/>
                <a:cs typeface="Arial"/>
                <a:sym typeface="Arial"/>
              </a:rPr>
              <a:t>Essenziale il </a:t>
            </a:r>
            <a:r>
              <a:rPr lang="it-IT" sz="1600" b="1" i="0" u="none" strike="noStrike" cap="none" dirty="0">
                <a:solidFill>
                  <a:srgbClr val="00B050"/>
                </a:solidFill>
                <a:latin typeface="Arial"/>
                <a:ea typeface="Arial"/>
                <a:cs typeface="Arial"/>
                <a:sym typeface="Arial"/>
              </a:rPr>
              <a:t>coinvolgimento degli attori del Programma</a:t>
            </a:r>
            <a:r>
              <a:rPr lang="it-IT" sz="1600" b="1" i="0" u="none" strike="noStrike" cap="none" dirty="0">
                <a:solidFill>
                  <a:srgbClr val="000000"/>
                </a:solidFill>
                <a:latin typeface="Arial"/>
                <a:ea typeface="Arial"/>
                <a:cs typeface="Arial"/>
                <a:sym typeface="Arial"/>
              </a:rPr>
              <a:t> </a:t>
            </a:r>
            <a:r>
              <a:rPr lang="it-IT" sz="1600" i="0" u="none" strike="noStrike" cap="none" dirty="0">
                <a:solidFill>
                  <a:srgbClr val="000000"/>
                </a:solidFill>
                <a:latin typeface="Arial"/>
                <a:ea typeface="Arial"/>
                <a:cs typeface="Arial"/>
                <a:sym typeface="Arial"/>
              </a:rPr>
              <a:t>n</a:t>
            </a:r>
            <a:r>
              <a:rPr lang="it-IT" sz="1600" b="0" i="0" u="none" strike="noStrike" cap="none" dirty="0">
                <a:solidFill>
                  <a:srgbClr val="000000"/>
                </a:solidFill>
                <a:latin typeface="Arial"/>
                <a:ea typeface="Arial"/>
                <a:cs typeface="Arial"/>
                <a:sym typeface="Arial"/>
              </a:rPr>
              <a:t>ella fase iniziale, in corso di analisi oltre che nella fase conclusiva. </a:t>
            </a:r>
            <a:endParaRPr sz="1600" b="0" i="0" u="none" strike="noStrike" cap="none" dirty="0">
              <a:solidFill>
                <a:srgbClr val="000000"/>
              </a:solidFill>
              <a:latin typeface="Arial"/>
              <a:ea typeface="Arial"/>
              <a:cs typeface="Arial"/>
              <a:sym typeface="Arial"/>
            </a:endParaRPr>
          </a:p>
        </p:txBody>
      </p:sp>
      <p:pic>
        <p:nvPicPr>
          <p:cNvPr id="138" name="Google Shape;138;p25" descr="Evaluation approaches and their location in the purpose landscape for an evaluation. The theory-based evaluation (TBE) approach may be appropriate for a number of different evaluation purposes. "/>
          <p:cNvPicPr preferRelativeResize="0"/>
          <p:nvPr/>
        </p:nvPicPr>
        <p:blipFill rotWithShape="1">
          <a:blip r:embed="rId3">
            <a:alphaModFix/>
          </a:blip>
          <a:srcRect l="3838" r="11512" b="3522"/>
          <a:stretch/>
        </p:blipFill>
        <p:spPr>
          <a:xfrm>
            <a:off x="5827021" y="741611"/>
            <a:ext cx="5868955" cy="5374778"/>
          </a:xfrm>
          <a:prstGeom prst="rect">
            <a:avLst/>
          </a:prstGeom>
          <a:noFill/>
          <a:ln>
            <a:noFill/>
          </a:ln>
        </p:spPr>
      </p:pic>
      <p:sp>
        <p:nvSpPr>
          <p:cNvPr id="139" name="Google Shape;139;p25"/>
          <p:cNvSpPr txBox="1"/>
          <p:nvPr/>
        </p:nvSpPr>
        <p:spPr>
          <a:xfrm>
            <a:off x="-177520" y="623685"/>
            <a:ext cx="8055427" cy="446236"/>
          </a:xfrm>
          <a:prstGeom prst="rect">
            <a:avLst/>
          </a:prstGeom>
          <a:noFill/>
          <a:ln>
            <a:noFill/>
          </a:ln>
        </p:spPr>
        <p:txBody>
          <a:bodyPr spcFirstLastPara="1" wrap="square" lIns="91425" tIns="45700" rIns="91425" bIns="45700" anchor="t" anchorCtr="0">
            <a:spAutoFit/>
          </a:bodyPr>
          <a:lstStyle/>
          <a:p>
            <a:pPr marL="914400" marR="0" lvl="2" indent="0" algn="just" rtl="0">
              <a:lnSpc>
                <a:spcPct val="115000"/>
              </a:lnSpc>
              <a:spcBef>
                <a:spcPts val="0"/>
              </a:spcBef>
              <a:spcAft>
                <a:spcPts val="0"/>
              </a:spcAft>
              <a:buClr>
                <a:srgbClr val="000000"/>
              </a:buClr>
              <a:buSzPts val="2000"/>
              <a:buFont typeface="Arial"/>
              <a:buNone/>
            </a:pPr>
            <a:r>
              <a:rPr lang="it-IT" sz="2000" b="1" i="0" u="none" strike="noStrike" cap="none">
                <a:solidFill>
                  <a:srgbClr val="852538"/>
                </a:solidFill>
                <a:latin typeface="Arial"/>
                <a:ea typeface="Arial"/>
                <a:cs typeface="Arial"/>
                <a:sym typeface="Arial"/>
              </a:rPr>
              <a:t>La metodologia di ricerca: il Theory-based approach</a:t>
            </a:r>
            <a:endParaRPr sz="2000" b="1" i="0" u="none" strike="noStrike" cap="none">
              <a:solidFill>
                <a:srgbClr val="852538"/>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p:nvPr/>
        </p:nvSpPr>
        <p:spPr>
          <a:xfrm>
            <a:off x="0" y="600985"/>
            <a:ext cx="6526060" cy="517024"/>
          </a:xfrm>
          <a:prstGeom prst="rect">
            <a:avLst/>
          </a:prstGeom>
          <a:noFill/>
          <a:ln>
            <a:noFill/>
          </a:ln>
        </p:spPr>
        <p:txBody>
          <a:bodyPr spcFirstLastPara="1" wrap="square" lIns="91425" tIns="45700" rIns="91425" bIns="45700" anchor="t" anchorCtr="0">
            <a:spAutoFit/>
          </a:bodyPr>
          <a:lstStyle/>
          <a:p>
            <a:pPr marL="914400" marR="0" lvl="2" indent="0" algn="just" rtl="0">
              <a:lnSpc>
                <a:spcPct val="115000"/>
              </a:lnSpc>
              <a:spcBef>
                <a:spcPts val="0"/>
              </a:spcBef>
              <a:spcAft>
                <a:spcPts val="0"/>
              </a:spcAft>
              <a:buClr>
                <a:srgbClr val="000000"/>
              </a:buClr>
              <a:buSzPts val="2400"/>
              <a:buFont typeface="Arial"/>
              <a:buNone/>
            </a:pPr>
            <a:r>
              <a:rPr lang="it-IT" sz="2400" b="1" i="1" u="none" strike="noStrike" cap="none">
                <a:solidFill>
                  <a:srgbClr val="00B050"/>
                </a:solidFill>
                <a:latin typeface="Arial"/>
                <a:ea typeface="Arial"/>
                <a:cs typeface="Arial"/>
                <a:sym typeface="Arial"/>
              </a:rPr>
              <a:t> </a:t>
            </a:r>
            <a:r>
              <a:rPr lang="it-IT" sz="2400" b="1" i="0" u="none" strike="noStrike" cap="none">
                <a:solidFill>
                  <a:srgbClr val="852538"/>
                </a:solidFill>
                <a:latin typeface="Arial"/>
                <a:ea typeface="Arial"/>
                <a:cs typeface="Arial"/>
                <a:sym typeface="Arial"/>
              </a:rPr>
              <a:t>Il concetto di capitalizzazione</a:t>
            </a:r>
            <a:endParaRPr sz="2400" b="1" i="0" u="none" strike="noStrike" cap="none">
              <a:solidFill>
                <a:srgbClr val="852538"/>
              </a:solidFill>
              <a:latin typeface="Arial"/>
              <a:ea typeface="Arial"/>
              <a:cs typeface="Arial"/>
              <a:sym typeface="Arial"/>
            </a:endParaRPr>
          </a:p>
        </p:txBody>
      </p:sp>
      <p:sp>
        <p:nvSpPr>
          <p:cNvPr id="145" name="Google Shape;145;p7"/>
          <p:cNvSpPr txBox="1"/>
          <p:nvPr/>
        </p:nvSpPr>
        <p:spPr>
          <a:xfrm>
            <a:off x="249484" y="1118009"/>
            <a:ext cx="627657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rgbClr val="000000"/>
                </a:solidFill>
                <a:latin typeface="Arial"/>
                <a:ea typeface="Arial"/>
                <a:cs typeface="Arial"/>
                <a:sym typeface="Arial"/>
              </a:rPr>
              <a:t>“</a:t>
            </a:r>
            <a:r>
              <a:rPr lang="it-IT" sz="1800" b="1" i="0" u="none" strike="noStrike" cap="none">
                <a:solidFill>
                  <a:srgbClr val="00B050"/>
                </a:solidFill>
                <a:latin typeface="Arial"/>
                <a:ea typeface="Arial"/>
                <a:cs typeface="Arial"/>
                <a:sym typeface="Arial"/>
              </a:rPr>
              <a:t>Processo iterativo e cooperativo per acquisire, organizzare e consentire l'adozione dei prodotti e dei risultati dei programmi e dei progetti esistenti, in ambiti specifici</a:t>
            </a:r>
            <a:r>
              <a:rPr lang="it-IT" sz="1800" b="0" i="0" u="none" strike="noStrike" cap="none">
                <a:solidFill>
                  <a:srgbClr val="000000"/>
                </a:solidFill>
                <a:latin typeface="Arial"/>
                <a:ea typeface="Arial"/>
                <a:cs typeface="Arial"/>
                <a:sym typeface="Arial"/>
              </a:rPr>
              <a:t>”.  </a:t>
            </a:r>
            <a:r>
              <a:rPr lang="it-IT" sz="1600" b="0" i="0" u="none" strike="noStrike" cap="none">
                <a:solidFill>
                  <a:srgbClr val="000000"/>
                </a:solidFill>
                <a:latin typeface="Arial"/>
                <a:ea typeface="Arial"/>
                <a:cs typeface="Arial"/>
                <a:sym typeface="Arial"/>
              </a:rPr>
              <a:t>Da Spazio alpino 2007-13</a:t>
            </a:r>
            <a:endParaRPr sz="1600" b="0" i="0" u="none" strike="noStrike" cap="none">
              <a:solidFill>
                <a:schemeClr val="dk1"/>
              </a:solidFill>
              <a:latin typeface="Arial"/>
              <a:ea typeface="Arial"/>
              <a:cs typeface="Arial"/>
              <a:sym typeface="Arial"/>
            </a:endParaRPr>
          </a:p>
        </p:txBody>
      </p:sp>
      <p:sp>
        <p:nvSpPr>
          <p:cNvPr id="146" name="Google Shape;146;p7"/>
          <p:cNvSpPr txBox="1"/>
          <p:nvPr/>
        </p:nvSpPr>
        <p:spPr>
          <a:xfrm>
            <a:off x="270042" y="2417974"/>
            <a:ext cx="6256018" cy="202205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600"/>
              <a:buFont typeface="Gill Sans"/>
              <a:buNone/>
            </a:pPr>
            <a:r>
              <a:rPr lang="it-IT" sz="1600" b="0" i="0" u="none" strike="noStrike" cap="none">
                <a:solidFill>
                  <a:srgbClr val="000000"/>
                </a:solidFill>
                <a:latin typeface="Arial"/>
                <a:ea typeface="Arial"/>
                <a:cs typeface="Arial"/>
                <a:sym typeface="Arial"/>
              </a:rPr>
              <a:t>Tre obiettivi principali: </a:t>
            </a:r>
            <a:endParaRPr sz="16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600"/>
              <a:buFont typeface="Gill Sans"/>
              <a:buNone/>
            </a:pPr>
            <a:r>
              <a:rPr lang="it-IT" sz="1600" b="0" i="0" u="none" strike="noStrike" cap="none">
                <a:solidFill>
                  <a:srgbClr val="000000"/>
                </a:solidFill>
                <a:latin typeface="Arial"/>
                <a:ea typeface="Arial"/>
                <a:cs typeface="Arial"/>
                <a:sym typeface="Arial"/>
              </a:rPr>
              <a:t>1. Facilitare l'adozione dei risultati del progetto e del programma per rafforzare gli impatti di lunga durata nello Spazio Alpino;</a:t>
            </a:r>
            <a:endParaRPr sz="16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600"/>
              <a:buFont typeface="Gill Sans"/>
              <a:buNone/>
            </a:pPr>
            <a:r>
              <a:rPr lang="it-IT" sz="1600" b="0" i="0" u="none" strike="noStrike" cap="none">
                <a:solidFill>
                  <a:srgbClr val="000000"/>
                </a:solidFill>
                <a:latin typeface="Arial"/>
                <a:ea typeface="Arial"/>
                <a:cs typeface="Arial"/>
                <a:sym typeface="Arial"/>
              </a:rPr>
              <a:t>2. Dimostrare i vantaggi dei risultati del progetto per i territori alpini</a:t>
            </a:r>
            <a:endParaRPr sz="16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600"/>
              <a:buFont typeface="Gill Sans"/>
              <a:buNone/>
            </a:pPr>
            <a:r>
              <a:rPr lang="it-IT" sz="1600" b="0" i="0" u="none" strike="noStrike" cap="none">
                <a:solidFill>
                  <a:srgbClr val="000000"/>
                </a:solidFill>
                <a:latin typeface="Arial"/>
                <a:ea typeface="Arial"/>
                <a:cs typeface="Arial"/>
                <a:sym typeface="Arial"/>
              </a:rPr>
              <a:t>3. Mostrare il valore aggiunto della cooperazione transnazionale per le sfide chiave nello Spazio Alpino</a:t>
            </a:r>
            <a:endParaRPr sz="1600" b="0" i="0" u="none" strike="noStrike" cap="none">
              <a:solidFill>
                <a:srgbClr val="000000"/>
              </a:solidFill>
              <a:latin typeface="Arial"/>
              <a:ea typeface="Arial"/>
              <a:cs typeface="Arial"/>
              <a:sym typeface="Arial"/>
            </a:endParaRPr>
          </a:p>
        </p:txBody>
      </p:sp>
      <p:sp>
        <p:nvSpPr>
          <p:cNvPr id="147" name="Google Shape;147;p7"/>
          <p:cNvSpPr txBox="1"/>
          <p:nvPr/>
        </p:nvSpPr>
        <p:spPr>
          <a:xfrm>
            <a:off x="138810" y="4738198"/>
            <a:ext cx="11445577" cy="200358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it-IT" sz="1800" b="0" i="0" u="none" strike="noStrike" cap="none">
                <a:solidFill>
                  <a:srgbClr val="000000"/>
                </a:solidFill>
                <a:latin typeface="Arial"/>
                <a:ea typeface="Arial"/>
                <a:cs typeface="Arial"/>
                <a:sym typeface="Arial"/>
              </a:rPr>
              <a:t>La capitalizzazione può essere </a:t>
            </a:r>
            <a:r>
              <a:rPr lang="it-IT" sz="1800" b="1" i="0" u="none" strike="noStrike" cap="none">
                <a:solidFill>
                  <a:srgbClr val="00B050"/>
                </a:solidFill>
                <a:latin typeface="Arial"/>
                <a:ea typeface="Arial"/>
                <a:cs typeface="Arial"/>
                <a:sym typeface="Arial"/>
              </a:rPr>
              <a:t>intesa secondo in duplice livello di intensità</a:t>
            </a:r>
            <a:r>
              <a:rPr lang="it-IT" sz="1800" b="0" i="0" u="none" strike="noStrike" cap="none">
                <a:solidFill>
                  <a:srgbClr val="00000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B050"/>
              </a:buClr>
              <a:buSzPts val="1800"/>
              <a:buFont typeface="Gill Sans"/>
              <a:buAutoNum type="alphaLcPeriod"/>
            </a:pPr>
            <a:r>
              <a:rPr lang="it-IT" sz="1800" b="1" i="0" u="none" strike="noStrike" cap="none">
                <a:solidFill>
                  <a:srgbClr val="00B050"/>
                </a:solidFill>
                <a:latin typeface="Arial"/>
                <a:ea typeface="Arial"/>
                <a:cs typeface="Arial"/>
                <a:sym typeface="Arial"/>
              </a:rPr>
              <a:t>la capitalizzazione “forte”</a:t>
            </a:r>
            <a:r>
              <a:rPr lang="it-IT" sz="1800" b="1" i="0" u="none" strike="noStrike" cap="none">
                <a:solidFill>
                  <a:srgbClr val="000000"/>
                </a:solidFill>
                <a:latin typeface="Arial"/>
                <a:ea typeface="Arial"/>
                <a:cs typeface="Arial"/>
                <a:sym typeface="Arial"/>
              </a:rPr>
              <a:t>:</a:t>
            </a:r>
            <a:r>
              <a:rPr lang="it-IT" sz="1800" b="0" i="0" u="none" strike="noStrike" cap="none">
                <a:solidFill>
                  <a:srgbClr val="000000"/>
                </a:solidFill>
                <a:latin typeface="Arial"/>
                <a:ea typeface="Arial"/>
                <a:cs typeface="Arial"/>
                <a:sym typeface="Arial"/>
              </a:rPr>
              <a:t> i </a:t>
            </a:r>
            <a:r>
              <a:rPr lang="it-IT" sz="1800" b="1" i="0" u="none" strike="noStrike" cap="none">
                <a:solidFill>
                  <a:srgbClr val="00B050"/>
                </a:solidFill>
                <a:latin typeface="Arial"/>
                <a:ea typeface="Arial"/>
                <a:cs typeface="Arial"/>
                <a:sym typeface="Arial"/>
              </a:rPr>
              <a:t>risultati</a:t>
            </a:r>
            <a:r>
              <a:rPr lang="it-IT" sz="1800" b="0" i="0" u="none" strike="noStrike" cap="none">
                <a:solidFill>
                  <a:srgbClr val="000000"/>
                </a:solidFill>
                <a:latin typeface="Arial"/>
                <a:ea typeface="Arial"/>
                <a:cs typeface="Arial"/>
                <a:sym typeface="Arial"/>
              </a:rPr>
              <a:t> dei progetti </a:t>
            </a:r>
            <a:r>
              <a:rPr lang="it-IT" sz="1800" b="1" i="0" u="none" strike="noStrike" cap="none">
                <a:solidFill>
                  <a:srgbClr val="00B050"/>
                </a:solidFill>
                <a:latin typeface="Arial"/>
                <a:ea typeface="Arial"/>
                <a:cs typeface="Arial"/>
                <a:sym typeface="Arial"/>
              </a:rPr>
              <a:t>vengono assimilati </a:t>
            </a:r>
            <a:r>
              <a:rPr lang="it-IT" sz="1800" b="0" i="0" u="none" strike="noStrike" cap="none">
                <a:solidFill>
                  <a:srgbClr val="000000"/>
                </a:solidFill>
                <a:latin typeface="Arial"/>
                <a:ea typeface="Arial"/>
                <a:cs typeface="Arial"/>
                <a:sym typeface="Arial"/>
              </a:rPr>
              <a:t>nelle politiche regionali e locali attraverso </a:t>
            </a:r>
            <a:r>
              <a:rPr lang="it-IT" sz="1800" b="1" i="0" u="none" strike="noStrike" cap="none">
                <a:solidFill>
                  <a:srgbClr val="00B050"/>
                </a:solidFill>
                <a:latin typeface="Arial"/>
                <a:ea typeface="Arial"/>
                <a:cs typeface="Arial"/>
                <a:sym typeface="Arial"/>
              </a:rPr>
              <a:t>specifici processi </a:t>
            </a:r>
            <a:r>
              <a:rPr lang="it-IT" sz="1800" b="0" i="0" u="none" strike="noStrike" cap="none">
                <a:solidFill>
                  <a:srgbClr val="000000"/>
                </a:solidFill>
                <a:latin typeface="Arial"/>
                <a:ea typeface="Arial"/>
                <a:cs typeface="Arial"/>
                <a:sym typeface="Arial"/>
              </a:rPr>
              <a:t>di trasferimento degli outputs.</a:t>
            </a:r>
            <a:endParaRPr sz="18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B050"/>
              </a:buClr>
              <a:buSzPts val="1800"/>
              <a:buFont typeface="Gill Sans"/>
              <a:buAutoNum type="alphaLcPeriod"/>
            </a:pPr>
            <a:r>
              <a:rPr lang="it-IT" sz="1800" b="1" i="0" u="none" strike="noStrike" cap="none">
                <a:solidFill>
                  <a:srgbClr val="00B050"/>
                </a:solidFill>
                <a:latin typeface="Arial"/>
                <a:ea typeface="Arial"/>
                <a:cs typeface="Arial"/>
                <a:sym typeface="Arial"/>
              </a:rPr>
              <a:t>la capitalizzazione “light”</a:t>
            </a:r>
            <a:r>
              <a:rPr lang="it-IT" sz="1800" b="0" i="0" u="none" strike="noStrike" cap="none">
                <a:solidFill>
                  <a:srgbClr val="000000"/>
                </a:solidFill>
                <a:latin typeface="Arial"/>
                <a:ea typeface="Arial"/>
                <a:cs typeface="Arial"/>
                <a:sym typeface="Arial"/>
              </a:rPr>
              <a:t>: i risultati dei progetti vengono “</a:t>
            </a:r>
            <a:r>
              <a:rPr lang="it-IT" sz="1800" b="1" i="0" u="none" strike="noStrike" cap="none">
                <a:solidFill>
                  <a:srgbClr val="00B050"/>
                </a:solidFill>
                <a:latin typeface="Arial"/>
                <a:ea typeface="Arial"/>
                <a:cs typeface="Arial"/>
                <a:sym typeface="Arial"/>
              </a:rPr>
              <a:t>preparati e predisposti</a:t>
            </a:r>
            <a:r>
              <a:rPr lang="it-IT" sz="1800" b="0" i="0" u="none" strike="noStrike" cap="none">
                <a:solidFill>
                  <a:srgbClr val="000000"/>
                </a:solidFill>
                <a:latin typeface="Arial"/>
                <a:ea typeface="Arial"/>
                <a:cs typeface="Arial"/>
                <a:sym typeface="Arial"/>
              </a:rPr>
              <a:t>” per il trasferimento attraverso gli </a:t>
            </a:r>
            <a:r>
              <a:rPr lang="it-IT" sz="1800" b="0" i="1" u="none" strike="noStrike" cap="none">
                <a:solidFill>
                  <a:srgbClr val="000000"/>
                </a:solidFill>
                <a:latin typeface="Arial"/>
                <a:ea typeface="Arial"/>
                <a:cs typeface="Arial"/>
                <a:sym typeface="Arial"/>
              </a:rPr>
              <a:t>outputs</a:t>
            </a:r>
            <a:r>
              <a:rPr lang="it-IT" sz="1800" b="0" i="0" u="none" strike="noStrike" cap="none">
                <a:solidFill>
                  <a:srgbClr val="000000"/>
                </a:solidFill>
                <a:latin typeface="Arial"/>
                <a:ea typeface="Arial"/>
                <a:cs typeface="Arial"/>
                <a:sym typeface="Arial"/>
              </a:rPr>
              <a:t> e solo in un </a:t>
            </a:r>
            <a:r>
              <a:rPr lang="it-IT" sz="1800" b="1" i="0" u="none" strike="noStrike" cap="none">
                <a:solidFill>
                  <a:srgbClr val="00B050"/>
                </a:solidFill>
                <a:latin typeface="Arial"/>
                <a:ea typeface="Arial"/>
                <a:cs typeface="Arial"/>
                <a:sym typeface="Arial"/>
              </a:rPr>
              <a:t>secondo momento </a:t>
            </a:r>
            <a:r>
              <a:rPr lang="it-IT" sz="1800" b="0" i="0" u="none" strike="noStrike" cap="none">
                <a:solidFill>
                  <a:srgbClr val="000000"/>
                </a:solidFill>
                <a:latin typeface="Arial"/>
                <a:ea typeface="Arial"/>
                <a:cs typeface="Arial"/>
                <a:sym typeface="Arial"/>
              </a:rPr>
              <a:t>saranno o potranno essere capitalizzati dai destinatari.</a:t>
            </a:r>
            <a:endParaRPr sz="1800" b="0" i="0" u="none" strike="noStrike" cap="none">
              <a:solidFill>
                <a:srgbClr val="000000"/>
              </a:solidFill>
              <a:latin typeface="Arial"/>
              <a:ea typeface="Arial"/>
              <a:cs typeface="Arial"/>
              <a:sym typeface="Arial"/>
            </a:endParaRPr>
          </a:p>
        </p:txBody>
      </p:sp>
      <p:pic>
        <p:nvPicPr>
          <p:cNvPr id="148" name="Google Shape;148;p7"/>
          <p:cNvPicPr preferRelativeResize="0"/>
          <p:nvPr/>
        </p:nvPicPr>
        <p:blipFill rotWithShape="1">
          <a:blip r:embed="rId3">
            <a:alphaModFix/>
          </a:blip>
          <a:srcRect l="13618" r="11232"/>
          <a:stretch/>
        </p:blipFill>
        <p:spPr>
          <a:xfrm>
            <a:off x="6757336" y="1026487"/>
            <a:ext cx="4958821" cy="336686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153" name="Google Shape;153;p8"/>
          <p:cNvSpPr txBox="1"/>
          <p:nvPr/>
        </p:nvSpPr>
        <p:spPr>
          <a:xfrm>
            <a:off x="4255438" y="615230"/>
            <a:ext cx="489807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0" u="none" strike="noStrike" cap="none">
                <a:solidFill>
                  <a:srgbClr val="852538"/>
                </a:solidFill>
                <a:latin typeface="Arial"/>
                <a:ea typeface="Arial"/>
                <a:cs typeface="Arial"/>
                <a:sym typeface="Arial"/>
              </a:rPr>
              <a:t> Diagramma del flusso di ricerca</a:t>
            </a:r>
            <a:endParaRPr sz="2000" b="1" i="0" u="none" strike="noStrike" cap="none">
              <a:solidFill>
                <a:srgbClr val="852538"/>
              </a:solidFill>
              <a:latin typeface="Arial"/>
              <a:ea typeface="Arial"/>
              <a:cs typeface="Arial"/>
              <a:sym typeface="Arial"/>
            </a:endParaRPr>
          </a:p>
        </p:txBody>
      </p:sp>
      <p:pic>
        <p:nvPicPr>
          <p:cNvPr id="3" name="Immagine 2">
            <a:extLst>
              <a:ext uri="{FF2B5EF4-FFF2-40B4-BE49-F238E27FC236}">
                <a16:creationId xmlns:a16="http://schemas.microsoft.com/office/drawing/2014/main" id="{CA6AF0BB-435F-B042-A639-76A07E232F2C}"/>
              </a:ext>
            </a:extLst>
          </p:cNvPr>
          <p:cNvPicPr>
            <a:picLocks noChangeAspect="1"/>
          </p:cNvPicPr>
          <p:nvPr/>
        </p:nvPicPr>
        <p:blipFill>
          <a:blip r:embed="rId3"/>
          <a:stretch>
            <a:fillRect/>
          </a:stretch>
        </p:blipFill>
        <p:spPr>
          <a:xfrm>
            <a:off x="627597" y="615231"/>
            <a:ext cx="11342352" cy="58415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p:nvPr/>
        </p:nvSpPr>
        <p:spPr>
          <a:xfrm>
            <a:off x="432785" y="683578"/>
            <a:ext cx="609452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1" i="0" u="none" strike="noStrike" cap="none">
                <a:solidFill>
                  <a:srgbClr val="852538"/>
                </a:solidFill>
                <a:latin typeface="Arial"/>
                <a:ea typeface="Arial"/>
                <a:cs typeface="Arial"/>
                <a:sym typeface="Arial"/>
              </a:rPr>
              <a:t>  Set di indicatori</a:t>
            </a:r>
            <a:endParaRPr sz="2400" b="1" i="0" u="none" strike="noStrike" cap="none">
              <a:solidFill>
                <a:srgbClr val="852538"/>
              </a:solidFill>
              <a:latin typeface="Arial"/>
              <a:ea typeface="Arial"/>
              <a:cs typeface="Arial"/>
              <a:sym typeface="Arial"/>
            </a:endParaRPr>
          </a:p>
        </p:txBody>
      </p:sp>
      <p:sp>
        <p:nvSpPr>
          <p:cNvPr id="160" name="Google Shape;160;p9"/>
          <p:cNvSpPr txBox="1"/>
          <p:nvPr/>
        </p:nvSpPr>
        <p:spPr>
          <a:xfrm>
            <a:off x="577928" y="1247287"/>
            <a:ext cx="11170329"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dirty="0">
                <a:solidFill>
                  <a:srgbClr val="00B050"/>
                </a:solidFill>
                <a:latin typeface="Arial"/>
                <a:ea typeface="Arial"/>
                <a:cs typeface="Arial"/>
                <a:sym typeface="Arial"/>
              </a:rPr>
              <a:t>1) Livello di partecipazione ed al posizionamento </a:t>
            </a:r>
            <a:r>
              <a:rPr lang="it-IT" sz="1600" b="0" i="0" u="none" strike="noStrike" cap="none" dirty="0">
                <a:solidFill>
                  <a:srgbClr val="000000"/>
                </a:solidFill>
                <a:latin typeface="Arial"/>
                <a:ea typeface="Arial"/>
                <a:cs typeface="Arial"/>
                <a:sym typeface="Arial"/>
              </a:rPr>
              <a:t>dell’Italia al Programma: </a:t>
            </a:r>
            <a:endParaRPr sz="1400" b="0" i="0" u="none" strike="noStrike" cap="none" dirty="0">
              <a:solidFill>
                <a:srgbClr val="000000"/>
              </a:solidFill>
              <a:latin typeface="Arial"/>
              <a:ea typeface="Arial"/>
              <a:cs typeface="Arial"/>
              <a:sym typeface="Arial"/>
            </a:endParaRPr>
          </a:p>
          <a:p>
            <a:pPr marL="1254125" marR="0" lvl="8" indent="-31750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rgbClr val="000000"/>
                </a:solidFill>
                <a:latin typeface="Arial"/>
                <a:ea typeface="Arial"/>
                <a:cs typeface="Arial"/>
                <a:sym typeface="Arial"/>
              </a:rPr>
              <a:t>Indicatori di Partecipazione</a:t>
            </a:r>
            <a:endParaRPr sz="1400" b="0" i="0" u="none" strike="noStrike" cap="none" dirty="0">
              <a:solidFill>
                <a:srgbClr val="000000"/>
              </a:solidFill>
              <a:latin typeface="Arial"/>
              <a:ea typeface="Arial"/>
              <a:cs typeface="Arial"/>
              <a:sym typeface="Arial"/>
            </a:endParaRPr>
          </a:p>
          <a:p>
            <a:pPr marL="1254125" marR="0" lvl="8" indent="-31750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rgbClr val="000000"/>
                </a:solidFill>
                <a:latin typeface="Arial"/>
                <a:ea typeface="Arial"/>
                <a:cs typeface="Arial"/>
                <a:sym typeface="Arial"/>
              </a:rPr>
              <a:t>Indicatori di Posizionamento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sp>
        <p:nvSpPr>
          <p:cNvPr id="161" name="Google Shape;161;p9"/>
          <p:cNvSpPr txBox="1"/>
          <p:nvPr/>
        </p:nvSpPr>
        <p:spPr>
          <a:xfrm>
            <a:off x="576448" y="2419289"/>
            <a:ext cx="115743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dirty="0">
                <a:solidFill>
                  <a:srgbClr val="00B050"/>
                </a:solidFill>
                <a:latin typeface="Arial"/>
                <a:ea typeface="Arial"/>
                <a:cs typeface="Arial"/>
                <a:sym typeface="Arial"/>
              </a:rPr>
              <a:t>2) Quantificare e qualificare i risultati del programma</a:t>
            </a:r>
            <a:r>
              <a:rPr lang="it-IT" sz="1600" b="0" i="0" u="none" strike="noStrike" cap="none" dirty="0">
                <a:solidFill>
                  <a:srgbClr val="000000"/>
                </a:solidFill>
                <a:latin typeface="Arial"/>
                <a:ea typeface="Arial"/>
                <a:cs typeface="Arial"/>
                <a:sym typeface="Arial"/>
              </a:rPr>
              <a:t>, </a:t>
            </a:r>
            <a:r>
              <a:rPr lang="it-IT" sz="1600" b="0" i="0" u="none" strike="noStrike" cap="none" dirty="0">
                <a:solidFill>
                  <a:schemeClr val="dk1"/>
                </a:solidFill>
                <a:latin typeface="Arial"/>
                <a:ea typeface="Arial"/>
                <a:cs typeface="Arial"/>
                <a:sym typeface="Arial"/>
              </a:rPr>
              <a:t>attraverso i progetti finanziati in termini di “produttività</a:t>
            </a:r>
            <a:r>
              <a:rPr lang="it-IT" sz="16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62" name="Google Shape;162;p9"/>
          <p:cNvSpPr txBox="1"/>
          <p:nvPr/>
        </p:nvSpPr>
        <p:spPr>
          <a:xfrm>
            <a:off x="17624302" y="1024725"/>
            <a:ext cx="4291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rgbClr val="00B050"/>
                </a:solidFill>
                <a:latin typeface="Corbel"/>
                <a:ea typeface="Corbel"/>
                <a:cs typeface="Corbel"/>
                <a:sym typeface="Corbel"/>
              </a:rPr>
              <a:t>Il successo del processo di capitalizzazione</a:t>
            </a:r>
            <a:endParaRPr sz="1600" b="0" i="0" u="none" strike="noStrike" cap="none">
              <a:solidFill>
                <a:schemeClr val="dk1"/>
              </a:solidFill>
              <a:latin typeface="Corbel"/>
              <a:ea typeface="Corbel"/>
              <a:cs typeface="Corbel"/>
              <a:sym typeface="Corbel"/>
            </a:endParaRPr>
          </a:p>
        </p:txBody>
      </p:sp>
      <p:sp>
        <p:nvSpPr>
          <p:cNvPr id="163" name="Google Shape;163;p9"/>
          <p:cNvSpPr txBox="1"/>
          <p:nvPr/>
        </p:nvSpPr>
        <p:spPr>
          <a:xfrm>
            <a:off x="13051850" y="1009350"/>
            <a:ext cx="560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1" u="none" strike="noStrike" cap="none">
                <a:solidFill>
                  <a:srgbClr val="00B050"/>
                </a:solidFill>
                <a:latin typeface="Arial"/>
                <a:ea typeface="Arial"/>
                <a:cs typeface="Arial"/>
                <a:sym typeface="Arial"/>
              </a:rPr>
              <a:t>Indicatori</a:t>
            </a:r>
            <a:r>
              <a:rPr lang="it-IT" sz="1800" b="0" i="0" u="none" strike="noStrike" cap="none">
                <a:solidFill>
                  <a:srgbClr val="00B050"/>
                </a:solidFill>
                <a:latin typeface="Calibri"/>
                <a:ea typeface="Calibri"/>
                <a:cs typeface="Calibri"/>
                <a:sym typeface="Calibri"/>
              </a:rPr>
              <a:t> “</a:t>
            </a:r>
            <a:r>
              <a:rPr lang="it-IT" sz="1800" b="1" i="0" u="none" strike="noStrike" cap="none">
                <a:solidFill>
                  <a:srgbClr val="00B050"/>
                </a:solidFill>
                <a:latin typeface="Calibri"/>
                <a:ea typeface="Calibri"/>
                <a:cs typeface="Calibri"/>
                <a:sym typeface="Calibri"/>
              </a:rPr>
              <a:t>del processo di capitalizzazione 🡪</a:t>
            </a:r>
            <a:endParaRPr sz="1800" b="0" i="0" u="none" strike="noStrike" cap="none">
              <a:solidFill>
                <a:schemeClr val="dk1"/>
              </a:solidFill>
              <a:latin typeface="Gill Sans"/>
              <a:ea typeface="Gill Sans"/>
              <a:cs typeface="Gill Sans"/>
              <a:sym typeface="Gill Sans"/>
            </a:endParaRPr>
          </a:p>
        </p:txBody>
      </p:sp>
      <p:sp>
        <p:nvSpPr>
          <p:cNvPr id="164" name="Google Shape;164;p9"/>
          <p:cNvSpPr txBox="1"/>
          <p:nvPr/>
        </p:nvSpPr>
        <p:spPr>
          <a:xfrm>
            <a:off x="12862100" y="1486500"/>
            <a:ext cx="5985000" cy="2037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rgbClr val="000000"/>
              </a:buClr>
              <a:buSzPts val="1600"/>
              <a:buFont typeface="Arial"/>
              <a:buChar char="‐"/>
            </a:pPr>
            <a:r>
              <a:rPr lang="it-IT" sz="1600" b="0" i="0" u="none" strike="noStrike" cap="none">
                <a:solidFill>
                  <a:srgbClr val="000000"/>
                </a:solidFill>
                <a:latin typeface="Corbel"/>
                <a:ea typeface="Corbel"/>
                <a:cs typeface="Corbel"/>
                <a:sym typeface="Corbel"/>
              </a:rPr>
              <a:t>Approccio partecipativo (n. incontri nei progetti, n. riunioni o gruppi di lavoro o trasferimento all’interno delle istituzioni, n. workshop dedicati al trasferimento, etc. );</a:t>
            </a:r>
            <a:endParaRPr sz="1600" b="0" i="0" u="none" strike="noStrike" cap="none">
              <a:solidFill>
                <a:srgbClr val="000000"/>
              </a:solidFill>
              <a:latin typeface="Corbel"/>
              <a:ea typeface="Corbel"/>
              <a:cs typeface="Corbel"/>
              <a:sym typeface="Corbel"/>
            </a:endParaRPr>
          </a:p>
          <a:p>
            <a:pPr marL="342900" marR="0" lvl="0" indent="-342900" algn="l" rtl="0">
              <a:lnSpc>
                <a:spcPct val="115000"/>
              </a:lnSpc>
              <a:spcBef>
                <a:spcPts val="0"/>
              </a:spcBef>
              <a:spcAft>
                <a:spcPts val="0"/>
              </a:spcAft>
              <a:buClr>
                <a:srgbClr val="000000"/>
              </a:buClr>
              <a:buSzPts val="1600"/>
              <a:buFont typeface="Arial"/>
              <a:buChar char="‐"/>
            </a:pPr>
            <a:r>
              <a:rPr lang="it-IT" sz="1600" b="0" i="0" u="none" strike="noStrike" cap="none">
                <a:solidFill>
                  <a:srgbClr val="000000"/>
                </a:solidFill>
                <a:latin typeface="Corbel"/>
                <a:ea typeface="Corbel"/>
                <a:cs typeface="Corbel"/>
                <a:sym typeface="Corbel"/>
              </a:rPr>
              <a:t>Presenza di Piani di comunicazione / capitalizzazione;</a:t>
            </a:r>
            <a:endParaRPr sz="1600" b="0" i="0" u="none" strike="noStrike" cap="none">
              <a:solidFill>
                <a:srgbClr val="000000"/>
              </a:solidFill>
              <a:latin typeface="Corbel"/>
              <a:ea typeface="Corbel"/>
              <a:cs typeface="Corbel"/>
              <a:sym typeface="Corbel"/>
            </a:endParaRPr>
          </a:p>
          <a:p>
            <a:pPr marL="342900" marR="0" lvl="0" indent="-342900" algn="l" rtl="0">
              <a:lnSpc>
                <a:spcPct val="115000"/>
              </a:lnSpc>
              <a:spcBef>
                <a:spcPts val="0"/>
              </a:spcBef>
              <a:spcAft>
                <a:spcPts val="0"/>
              </a:spcAft>
              <a:buClr>
                <a:srgbClr val="000000"/>
              </a:buClr>
              <a:buSzPts val="1600"/>
              <a:buFont typeface="Arial"/>
              <a:buChar char="‐"/>
            </a:pPr>
            <a:r>
              <a:rPr lang="it-IT" sz="1600" b="0" i="0" u="none" strike="noStrike" cap="none">
                <a:solidFill>
                  <a:srgbClr val="000000"/>
                </a:solidFill>
                <a:latin typeface="Corbel"/>
                <a:ea typeface="Corbel"/>
                <a:cs typeface="Corbel"/>
                <a:sym typeface="Corbel"/>
              </a:rPr>
              <a:t>Linee guida dedicate al trasferimento;</a:t>
            </a:r>
            <a:endParaRPr sz="1600" b="0" i="0" u="none" strike="noStrike" cap="none">
              <a:solidFill>
                <a:srgbClr val="000000"/>
              </a:solidFill>
              <a:latin typeface="Corbel"/>
              <a:ea typeface="Corbel"/>
              <a:cs typeface="Corbel"/>
              <a:sym typeface="Corbel"/>
            </a:endParaRPr>
          </a:p>
          <a:p>
            <a:pPr marL="342900" marR="0" lvl="0" indent="-342900" algn="l" rtl="0">
              <a:lnSpc>
                <a:spcPct val="115000"/>
              </a:lnSpc>
              <a:spcBef>
                <a:spcPts val="0"/>
              </a:spcBef>
              <a:spcAft>
                <a:spcPts val="0"/>
              </a:spcAft>
              <a:buClr>
                <a:srgbClr val="000000"/>
              </a:buClr>
              <a:buSzPts val="1600"/>
              <a:buFont typeface="Arial"/>
              <a:buChar char="‐"/>
            </a:pPr>
            <a:r>
              <a:rPr lang="it-IT" sz="1600" b="0" i="0" u="none" strike="noStrike" cap="none">
                <a:solidFill>
                  <a:srgbClr val="000000"/>
                </a:solidFill>
                <a:latin typeface="Corbel"/>
                <a:ea typeface="Corbel"/>
                <a:cs typeface="Corbel"/>
                <a:sym typeface="Corbel"/>
              </a:rPr>
              <a:t>Casi di studio considerati/raccolti dalle istituzioni locali/regionali;</a:t>
            </a:r>
            <a:endParaRPr sz="1600" b="0" i="0" u="none" strike="noStrike" cap="none">
              <a:solidFill>
                <a:srgbClr val="000000"/>
              </a:solidFill>
              <a:latin typeface="Corbel"/>
              <a:ea typeface="Corbel"/>
              <a:cs typeface="Corbel"/>
              <a:sym typeface="Corbel"/>
            </a:endParaRPr>
          </a:p>
          <a:p>
            <a:pPr marL="342900" marR="0" lvl="0" indent="-342900" algn="l" rtl="0">
              <a:lnSpc>
                <a:spcPct val="115000"/>
              </a:lnSpc>
              <a:spcBef>
                <a:spcPts val="0"/>
              </a:spcBef>
              <a:spcAft>
                <a:spcPts val="0"/>
              </a:spcAft>
              <a:buClr>
                <a:srgbClr val="000000"/>
              </a:buClr>
              <a:buSzPts val="1600"/>
              <a:buFont typeface="Arial"/>
              <a:buChar char="‐"/>
            </a:pPr>
            <a:r>
              <a:rPr lang="it-IT" sz="1600" b="0" i="0" u="none" strike="noStrike" cap="none">
                <a:solidFill>
                  <a:srgbClr val="000000"/>
                </a:solidFill>
                <a:latin typeface="Corbel"/>
                <a:ea typeface="Corbel"/>
                <a:cs typeface="Corbel"/>
                <a:sym typeface="Corbel"/>
              </a:rPr>
              <a:t>Sperimentazioni pilota dentro i progetti.</a:t>
            </a:r>
            <a:endParaRPr sz="1600" b="0" i="0" u="none" strike="noStrike" cap="none">
              <a:solidFill>
                <a:srgbClr val="000000"/>
              </a:solidFill>
              <a:latin typeface="Corbel"/>
              <a:ea typeface="Corbel"/>
              <a:cs typeface="Corbel"/>
              <a:sym typeface="Corbel"/>
            </a:endParaRPr>
          </a:p>
        </p:txBody>
      </p:sp>
      <p:sp>
        <p:nvSpPr>
          <p:cNvPr id="165" name="Google Shape;165;p9"/>
          <p:cNvSpPr/>
          <p:nvPr/>
        </p:nvSpPr>
        <p:spPr>
          <a:xfrm>
            <a:off x="1439475" y="4555975"/>
            <a:ext cx="9772200" cy="2062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chemeClr val="dk1"/>
                </a:solidFill>
                <a:latin typeface="Arial"/>
                <a:ea typeface="Arial"/>
                <a:cs typeface="Arial"/>
                <a:sym typeface="Arial"/>
              </a:rPr>
              <a:t>Approccio partecipativo (n. incontri nei progetti, n. riunioni o gruppi di lavoro o trasferimento all’interno delle istituzioni, n. workshop dedicati al trasferimento, etc. );</a:t>
            </a:r>
            <a:endParaRPr dirty="0"/>
          </a:p>
          <a:p>
            <a:pPr marL="285750" marR="0" lvl="0" indent="-28575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chemeClr val="dk1"/>
                </a:solidFill>
                <a:latin typeface="Arial"/>
                <a:ea typeface="Arial"/>
                <a:cs typeface="Arial"/>
                <a:sym typeface="Arial"/>
              </a:rPr>
              <a:t>Presenza di Piani di comunicazione / capitalizzazione;</a:t>
            </a:r>
            <a:endParaRPr dirty="0"/>
          </a:p>
          <a:p>
            <a:pPr marL="285750" marR="0" lvl="0" indent="-28575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chemeClr val="dk1"/>
                </a:solidFill>
                <a:latin typeface="Arial"/>
                <a:ea typeface="Arial"/>
                <a:cs typeface="Arial"/>
                <a:sym typeface="Arial"/>
              </a:rPr>
              <a:t>Linee guida dedicate al trasferimento;</a:t>
            </a:r>
            <a:endParaRPr dirty="0"/>
          </a:p>
          <a:p>
            <a:pPr marL="285750" marR="0" lvl="0" indent="-28575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chemeClr val="dk1"/>
                </a:solidFill>
                <a:latin typeface="Arial"/>
                <a:ea typeface="Arial"/>
                <a:cs typeface="Arial"/>
                <a:sym typeface="Arial"/>
              </a:rPr>
              <a:t>Casi di studio considerati/raccolti dalle istituzioni locali/regionali;</a:t>
            </a:r>
            <a:endParaRPr dirty="0"/>
          </a:p>
          <a:p>
            <a:pPr marL="285750" marR="0" lvl="0" indent="-285750" algn="l" rtl="0">
              <a:lnSpc>
                <a:spcPct val="100000"/>
              </a:lnSpc>
              <a:spcBef>
                <a:spcPts val="0"/>
              </a:spcBef>
              <a:spcAft>
                <a:spcPts val="0"/>
              </a:spcAft>
              <a:buClr>
                <a:srgbClr val="000000"/>
              </a:buClr>
              <a:buSzPts val="1600"/>
              <a:buFont typeface="Noto Sans Symbols"/>
              <a:buChar char="✔"/>
            </a:pPr>
            <a:r>
              <a:rPr lang="it-IT" sz="1600" b="0" i="0" u="none" strike="noStrike" cap="none" dirty="0">
                <a:solidFill>
                  <a:schemeClr val="dk1"/>
                </a:solidFill>
                <a:latin typeface="Arial"/>
                <a:ea typeface="Arial"/>
                <a:cs typeface="Arial"/>
                <a:sym typeface="Arial"/>
              </a:rPr>
              <a:t>Sperimentazioni pilota dentro i progetti.</a:t>
            </a:r>
            <a:endParaRPr dirty="0"/>
          </a:p>
        </p:txBody>
      </p:sp>
      <p:sp>
        <p:nvSpPr>
          <p:cNvPr id="166" name="Google Shape;166;p9"/>
          <p:cNvSpPr/>
          <p:nvPr/>
        </p:nvSpPr>
        <p:spPr>
          <a:xfrm>
            <a:off x="576448" y="4217431"/>
            <a:ext cx="432682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1" u="none" strike="noStrike" cap="none" dirty="0">
                <a:solidFill>
                  <a:srgbClr val="00B050"/>
                </a:solidFill>
                <a:latin typeface="Arial"/>
                <a:ea typeface="Arial"/>
                <a:cs typeface="Arial"/>
                <a:sym typeface="Arial"/>
              </a:rPr>
              <a:t>3) Leggere il</a:t>
            </a:r>
            <a:r>
              <a:rPr lang="it-IT" sz="1600" b="1" i="0" u="none" strike="noStrike" cap="none" dirty="0">
                <a:solidFill>
                  <a:srgbClr val="00B050"/>
                </a:solidFill>
                <a:latin typeface="Arial"/>
                <a:ea typeface="Arial"/>
                <a:cs typeface="Arial"/>
                <a:sym typeface="Arial"/>
              </a:rPr>
              <a:t> processo di capitalizzazione</a:t>
            </a:r>
            <a:endParaRPr sz="1600" b="0" i="0" u="none" strike="noStrike" cap="none" dirty="0">
              <a:solidFill>
                <a:srgbClr val="000000"/>
              </a:solidFill>
              <a:latin typeface="Arial"/>
              <a:ea typeface="Arial"/>
              <a:cs typeface="Arial"/>
              <a:sym typeface="Arial"/>
            </a:endParaRPr>
          </a:p>
        </p:txBody>
      </p:sp>
      <p:sp>
        <p:nvSpPr>
          <p:cNvPr id="167" name="Google Shape;167;p9"/>
          <p:cNvSpPr/>
          <p:nvPr/>
        </p:nvSpPr>
        <p:spPr>
          <a:xfrm>
            <a:off x="576450" y="2890400"/>
            <a:ext cx="10902600" cy="1077300"/>
          </a:xfrm>
          <a:prstGeom prst="rect">
            <a:avLst/>
          </a:prstGeom>
          <a:noFill/>
          <a:ln>
            <a:noFill/>
          </a:ln>
        </p:spPr>
        <p:txBody>
          <a:bodyPr spcFirstLastPara="1" wrap="square" lIns="91425" tIns="45700" rIns="91425" bIns="45700" anchor="t" anchorCtr="0">
            <a:spAutoFit/>
          </a:bodyPr>
          <a:lstStyle/>
          <a:p>
            <a:pPr marL="1254125" marR="0" lvl="0" indent="-317500" algn="l" rtl="0">
              <a:lnSpc>
                <a:spcPct val="100000"/>
              </a:lnSpc>
              <a:spcBef>
                <a:spcPts val="0"/>
              </a:spcBef>
              <a:spcAft>
                <a:spcPts val="0"/>
              </a:spcAft>
              <a:buClr>
                <a:srgbClr val="00B050"/>
              </a:buClr>
              <a:buSzPts val="1600"/>
              <a:buFont typeface="Noto Sans Symbols"/>
              <a:buChar char="✔"/>
            </a:pPr>
            <a:r>
              <a:rPr lang="it-IT" sz="1600" b="0" i="0" u="none" strike="noStrike" cap="none">
                <a:solidFill>
                  <a:srgbClr val="000000"/>
                </a:solidFill>
                <a:latin typeface="Arial"/>
                <a:ea typeface="Arial"/>
                <a:cs typeface="Arial"/>
                <a:sym typeface="Arial"/>
              </a:rPr>
              <a:t>Indicatori di output dei progetti </a:t>
            </a:r>
            <a:endParaRPr/>
          </a:p>
          <a:p>
            <a:pPr marL="1254125" marR="0" lvl="3" indent="-317500" algn="l" rtl="0">
              <a:lnSpc>
                <a:spcPct val="100000"/>
              </a:lnSpc>
              <a:spcBef>
                <a:spcPts val="0"/>
              </a:spcBef>
              <a:spcAft>
                <a:spcPts val="0"/>
              </a:spcAft>
              <a:buClr>
                <a:srgbClr val="00B050"/>
              </a:buClr>
              <a:buSzPts val="1600"/>
              <a:buFont typeface="Noto Sans Symbols"/>
              <a:buChar char="✔"/>
            </a:pPr>
            <a:r>
              <a:rPr lang="it-IT" sz="1600" b="0" i="0" u="none" strike="noStrike" cap="none">
                <a:solidFill>
                  <a:schemeClr val="dk1"/>
                </a:solidFill>
                <a:latin typeface="Arial"/>
                <a:ea typeface="Arial"/>
                <a:cs typeface="Arial"/>
                <a:sym typeface="Arial"/>
              </a:rPr>
              <a:t>indicatori di performance del Programma</a:t>
            </a:r>
            <a:endParaRPr sz="1400" b="0" i="0" u="none" strike="noStrike" cap="none">
              <a:solidFill>
                <a:schemeClr val="dk1"/>
              </a:solidFill>
              <a:latin typeface="Arial"/>
              <a:ea typeface="Arial"/>
              <a:cs typeface="Arial"/>
              <a:sym typeface="Arial"/>
            </a:endParaRPr>
          </a:p>
          <a:p>
            <a:pPr marL="1254125" marR="0" lvl="3" indent="-317500" algn="l" rtl="0">
              <a:lnSpc>
                <a:spcPct val="100000"/>
              </a:lnSpc>
              <a:spcBef>
                <a:spcPts val="0"/>
              </a:spcBef>
              <a:spcAft>
                <a:spcPts val="0"/>
              </a:spcAft>
              <a:buNone/>
            </a:pPr>
            <a:r>
              <a:rPr lang="it-IT" sz="1600" b="0" i="0" u="none" strike="noStrike" cap="none">
                <a:solidFill>
                  <a:schemeClr val="dk1"/>
                </a:solidFill>
                <a:latin typeface="Arial"/>
                <a:ea typeface="Arial"/>
                <a:cs typeface="Arial"/>
                <a:sym typeface="Arial"/>
              </a:rPr>
              <a:t>       (numero di elementi di implementazione sviluppati in relazione agli obiettivi del Programma)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71"/>
        <p:cNvGrpSpPr/>
        <p:nvPr/>
      </p:nvGrpSpPr>
      <p:grpSpPr>
        <a:xfrm>
          <a:off x="0" y="0"/>
          <a:ext cx="0" cy="0"/>
          <a:chOff x="0" y="0"/>
          <a:chExt cx="0" cy="0"/>
        </a:xfrm>
      </p:grpSpPr>
      <p:sp>
        <p:nvSpPr>
          <p:cNvPr id="179" name="Google Shape;179;p10"/>
          <p:cNvSpPr txBox="1"/>
          <p:nvPr/>
        </p:nvSpPr>
        <p:spPr>
          <a:xfrm>
            <a:off x="4441952" y="145143"/>
            <a:ext cx="3646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800" b="1" i="0" u="none" strike="noStrike" cap="none">
                <a:solidFill>
                  <a:srgbClr val="000000"/>
                </a:solidFill>
                <a:latin typeface="Arial"/>
                <a:ea typeface="Arial"/>
                <a:cs typeface="Arial"/>
                <a:sym typeface="Arial"/>
              </a:rPr>
              <a:t>INDICATORI</a:t>
            </a:r>
            <a:endParaRPr/>
          </a:p>
        </p:txBody>
      </p:sp>
      <p:sp>
        <p:nvSpPr>
          <p:cNvPr id="17" name="Rettangolo con angoli arrotondati 16">
            <a:extLst>
              <a:ext uri="{FF2B5EF4-FFF2-40B4-BE49-F238E27FC236}">
                <a16:creationId xmlns:a16="http://schemas.microsoft.com/office/drawing/2014/main" id="{4FBAC4E7-93B0-684F-9AB3-5013A676482C}"/>
              </a:ext>
            </a:extLst>
          </p:cNvPr>
          <p:cNvSpPr/>
          <p:nvPr/>
        </p:nvSpPr>
        <p:spPr>
          <a:xfrm>
            <a:off x="79182" y="698501"/>
            <a:ext cx="3737691" cy="143653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chemeClr val="bg1"/>
              </a:buClr>
            </a:pPr>
            <a:r>
              <a:rPr lang="it-IT" sz="1000" dirty="0">
                <a:solidFill>
                  <a:schemeClr val="bg1"/>
                </a:solidFill>
                <a:latin typeface="Calibri" panose="020F0502020204030204" pitchFamily="34" charset="0"/>
                <a:ea typeface="Calibri" panose="020F0502020204030204" pitchFamily="34" charset="0"/>
              </a:rPr>
              <a:t>Livello di partecipazione dell’Italia al Programma Spazio Alpino 2014-2020</a:t>
            </a:r>
            <a:r>
              <a:rPr lang="it-IT" sz="1000" dirty="0">
                <a:solidFill>
                  <a:schemeClr val="bg1"/>
                </a:solidFill>
                <a:effectLst/>
                <a:latin typeface="Calibri" panose="020F0502020204030204" pitchFamily="34" charset="0"/>
                <a:ea typeface="Calibri" panose="020F0502020204030204" pitchFamily="34" charset="0"/>
              </a:rPr>
              <a:t> </a:t>
            </a:r>
            <a:endParaRPr lang="it-IT" sz="1000" dirty="0">
              <a:solidFill>
                <a:schemeClr val="bg1"/>
              </a:solidFill>
            </a:endParaRPr>
          </a:p>
        </p:txBody>
      </p:sp>
      <p:sp>
        <p:nvSpPr>
          <p:cNvPr id="18" name="Rettangolo con angoli arrotondati 17">
            <a:extLst>
              <a:ext uri="{FF2B5EF4-FFF2-40B4-BE49-F238E27FC236}">
                <a16:creationId xmlns:a16="http://schemas.microsoft.com/office/drawing/2014/main" id="{061BF204-B0C2-E04A-BA19-56D2E81CE17E}"/>
              </a:ext>
            </a:extLst>
          </p:cNvPr>
          <p:cNvSpPr/>
          <p:nvPr/>
        </p:nvSpPr>
        <p:spPr>
          <a:xfrm>
            <a:off x="4207647" y="698501"/>
            <a:ext cx="3737691" cy="143653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buClr>
                <a:schemeClr val="bg1"/>
              </a:buClr>
              <a:tabLst>
                <a:tab pos="180340" algn="l"/>
              </a:tabLst>
            </a:pPr>
            <a:r>
              <a:rPr lang="it-IT" sz="1000" dirty="0">
                <a:solidFill>
                  <a:schemeClr val="bg1"/>
                </a:solidFill>
                <a:latin typeface="Calibri" panose="020F0502020204030204" pitchFamily="34" charset="0"/>
                <a:ea typeface="Calibri" panose="020F0502020204030204" pitchFamily="34" charset="0"/>
              </a:rPr>
              <a:t>Riscontri del </a:t>
            </a:r>
            <a:r>
              <a:rPr lang="it-IT" sz="1000" b="1" dirty="0">
                <a:solidFill>
                  <a:schemeClr val="bg1"/>
                </a:solidFill>
                <a:latin typeface="Calibri" panose="020F0502020204030204" pitchFamily="34" charset="0"/>
                <a:ea typeface="Calibri" panose="020F0502020204030204" pitchFamily="34" charset="0"/>
              </a:rPr>
              <a:t>recepimento diretto</a:t>
            </a:r>
            <a:r>
              <a:rPr lang="it-IT" sz="1000" dirty="0">
                <a:solidFill>
                  <a:schemeClr val="bg1"/>
                </a:solidFill>
                <a:latin typeface="Calibri" panose="020F0502020204030204" pitchFamily="34" charset="0"/>
                <a:ea typeface="Calibri" panose="020F0502020204030204" pitchFamily="34" charset="0"/>
              </a:rPr>
              <a:t> </a:t>
            </a:r>
            <a:r>
              <a:rPr lang="it-IT" sz="1000" dirty="0">
                <a:solidFill>
                  <a:schemeClr val="bg1"/>
                </a:solidFill>
                <a:latin typeface="Calibri" panose="020F0502020204030204" pitchFamily="34" charset="0"/>
                <a:ea typeface="Calibri" panose="020F0502020204030204" pitchFamily="34" charset="0"/>
                <a:cs typeface="Cambria" panose="02040503050406030204" pitchFamily="18" charset="0"/>
              </a:rPr>
              <a:t>dei risultati dei progetti </a:t>
            </a:r>
            <a:r>
              <a:rPr lang="it-IT" sz="1000" b="1" dirty="0">
                <a:solidFill>
                  <a:schemeClr val="bg1"/>
                </a:solidFill>
                <a:latin typeface="Calibri" panose="020F0502020204030204" pitchFamily="34" charset="0"/>
                <a:ea typeface="Calibri" panose="020F0502020204030204" pitchFamily="34" charset="0"/>
                <a:cs typeface="Cambria" panose="02040503050406030204" pitchFamily="18" charset="0"/>
              </a:rPr>
              <a:t>nelle politiche</a:t>
            </a:r>
            <a:r>
              <a:rPr lang="it-IT" sz="1000" dirty="0">
                <a:solidFill>
                  <a:schemeClr val="bg1"/>
                </a:solidFill>
                <a:latin typeface="Calibri" panose="020F0502020204030204" pitchFamily="34" charset="0"/>
                <a:ea typeface="Calibri" panose="020F0502020204030204" pitchFamily="34" charset="0"/>
                <a:cs typeface="Cambria" panose="02040503050406030204" pitchFamily="18" charset="0"/>
              </a:rPr>
              <a:t> di settore regionali </a:t>
            </a:r>
          </a:p>
          <a:p>
            <a:pPr lvl="0" algn="just">
              <a:lnSpc>
                <a:spcPct val="115000"/>
              </a:lnSpc>
              <a:buClr>
                <a:schemeClr val="bg1"/>
              </a:buClr>
              <a:tabLst>
                <a:tab pos="180340" algn="l"/>
              </a:tabLst>
            </a:pPr>
            <a:endParaRPr lang="it-IT" sz="1000" dirty="0">
              <a:solidFill>
                <a:schemeClr val="bg1"/>
              </a:solidFill>
              <a:latin typeface="Calibri" panose="020F0502020204030204" pitchFamily="34" charset="0"/>
              <a:ea typeface="Calibri" panose="020F0502020204030204" pitchFamily="34" charset="0"/>
            </a:endParaRPr>
          </a:p>
          <a:p>
            <a:pPr lvl="0" algn="just">
              <a:lnSpc>
                <a:spcPct val="115000"/>
              </a:lnSpc>
              <a:buClr>
                <a:schemeClr val="bg1"/>
              </a:buClr>
              <a:tabLst>
                <a:tab pos="180340" algn="l"/>
              </a:tabLst>
            </a:pPr>
            <a:r>
              <a:rPr lang="it-IT" sz="1000" dirty="0">
                <a:solidFill>
                  <a:schemeClr val="bg1"/>
                </a:solidFill>
                <a:latin typeface="Calibri" panose="020F0502020204030204" pitchFamily="34" charset="0"/>
                <a:ea typeface="Calibri" panose="020F0502020204030204" pitchFamily="34" charset="0"/>
              </a:rPr>
              <a:t>Esempi concreti di </a:t>
            </a:r>
            <a:r>
              <a:rPr lang="it-IT" sz="1000" dirty="0">
                <a:solidFill>
                  <a:schemeClr val="bg1"/>
                </a:solidFill>
                <a:latin typeface="Calibri" panose="020F0502020204030204" pitchFamily="34" charset="0"/>
                <a:ea typeface="Calibri" panose="020F0502020204030204" pitchFamily="34" charset="0"/>
                <a:cs typeface="Cambria" panose="02040503050406030204" pitchFamily="18" charset="0"/>
              </a:rPr>
              <a:t>cambiamenti nella definizione o articolazione di politiche regionali dovuti al Programma</a:t>
            </a:r>
            <a:endParaRPr lang="it-IT" sz="1000" dirty="0">
              <a:solidFill>
                <a:schemeClr val="bg1"/>
              </a:solidFill>
              <a:latin typeface="Calibri" panose="020F0502020204030204" pitchFamily="34" charset="0"/>
              <a:ea typeface="Calibri" panose="020F0502020204030204" pitchFamily="34" charset="0"/>
            </a:endParaRPr>
          </a:p>
          <a:p>
            <a:pPr lvl="0" algn="just">
              <a:lnSpc>
                <a:spcPct val="115000"/>
              </a:lnSpc>
              <a:buClr>
                <a:schemeClr val="bg1"/>
              </a:buClr>
              <a:tabLst>
                <a:tab pos="180340" algn="l"/>
              </a:tabLst>
            </a:pPr>
            <a:endParaRPr lang="it-IT" sz="1000" b="1" dirty="0">
              <a:solidFill>
                <a:schemeClr val="bg1"/>
              </a:solidFill>
              <a:latin typeface="Calibri" panose="020F0502020204030204" pitchFamily="34" charset="0"/>
              <a:ea typeface="Calibri" panose="020F0502020204030204" pitchFamily="34" charset="0"/>
              <a:cs typeface="Cambria" panose="02040503050406030204" pitchFamily="18" charset="0"/>
            </a:endParaRPr>
          </a:p>
          <a:p>
            <a:pPr lvl="0" algn="just">
              <a:lnSpc>
                <a:spcPct val="115000"/>
              </a:lnSpc>
              <a:buClr>
                <a:schemeClr val="bg1"/>
              </a:buClr>
              <a:tabLst>
                <a:tab pos="180340" algn="l"/>
              </a:tabLst>
            </a:pPr>
            <a:r>
              <a:rPr lang="it-IT" sz="1000" b="1" dirty="0">
                <a:solidFill>
                  <a:schemeClr val="bg1"/>
                </a:solidFill>
                <a:latin typeface="Calibri" panose="020F0502020204030204" pitchFamily="34" charset="0"/>
                <a:ea typeface="Calibri" panose="020F0502020204030204" pitchFamily="34" charset="0"/>
                <a:cs typeface="Cambria" panose="02040503050406030204" pitchFamily="18" charset="0"/>
              </a:rPr>
              <a:t>Esempi concreti </a:t>
            </a:r>
            <a:r>
              <a:rPr lang="it-IT" sz="1000" b="1" dirty="0">
                <a:solidFill>
                  <a:schemeClr val="bg1"/>
                </a:solidFill>
                <a:effectLst/>
                <a:latin typeface="Calibri" panose="020F0502020204030204" pitchFamily="34" charset="0"/>
                <a:ea typeface="Calibri" panose="020F0502020204030204" pitchFamily="34" charset="0"/>
              </a:rPr>
              <a:t> </a:t>
            </a:r>
            <a:r>
              <a:rPr lang="it-IT" sz="1000" b="1" dirty="0">
                <a:solidFill>
                  <a:schemeClr val="bg1"/>
                </a:solidFill>
                <a:latin typeface="Calibri" panose="020F0502020204030204" pitchFamily="34" charset="0"/>
                <a:ea typeface="Calibri" panose="020F0502020204030204" pitchFamily="34" charset="0"/>
                <a:cs typeface="Cambria" panose="02040503050406030204" pitchFamily="18" charset="0"/>
              </a:rPr>
              <a:t>di</a:t>
            </a:r>
            <a:r>
              <a:rPr lang="it-IT" sz="1000" dirty="0">
                <a:solidFill>
                  <a:schemeClr val="bg1"/>
                </a:solidFill>
                <a:latin typeface="Calibri" panose="020F0502020204030204" pitchFamily="34" charset="0"/>
                <a:ea typeface="Calibri" panose="020F0502020204030204" pitchFamily="34" charset="0"/>
                <a:cs typeface="Cambria" panose="02040503050406030204" pitchFamily="18" charset="0"/>
              </a:rPr>
              <a:t> come il cambiamento nelle politiche si sia poi trasferito effettivamente sulle politiche territoriali </a:t>
            </a:r>
            <a:endParaRPr lang="it-IT" sz="1000" dirty="0">
              <a:solidFill>
                <a:schemeClr val="bg1"/>
              </a:solidFill>
            </a:endParaRPr>
          </a:p>
        </p:txBody>
      </p:sp>
      <p:sp>
        <p:nvSpPr>
          <p:cNvPr id="19" name="Rettangolo con angoli arrotondati 18">
            <a:extLst>
              <a:ext uri="{FF2B5EF4-FFF2-40B4-BE49-F238E27FC236}">
                <a16:creationId xmlns:a16="http://schemas.microsoft.com/office/drawing/2014/main" id="{78B70BCD-7152-1644-9BBE-D6979CC2F76A}"/>
              </a:ext>
            </a:extLst>
          </p:cNvPr>
          <p:cNvSpPr/>
          <p:nvPr/>
        </p:nvSpPr>
        <p:spPr>
          <a:xfrm>
            <a:off x="8274575" y="698501"/>
            <a:ext cx="3737691" cy="143653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chemeClr val="bg1"/>
              </a:buClr>
            </a:pPr>
            <a:r>
              <a:rPr lang="it-IT" sz="1000" dirty="0">
                <a:solidFill>
                  <a:schemeClr val="bg1"/>
                </a:solidFill>
                <a:latin typeface="Calibri" panose="020F0502020204030204" pitchFamily="34" charset="0"/>
                <a:ea typeface="Calibri" panose="020F0502020204030204" pitchFamily="34" charset="0"/>
                <a:cs typeface="Cambria" panose="02040503050406030204" pitchFamily="18" charset="0"/>
              </a:rPr>
              <a:t>Principali fattori di successo e di fallimento nel raggiungimento degli obiettivi di capitalizzazione del Programma, soprattutto in ambito nazionale/regionale</a:t>
            </a:r>
          </a:p>
          <a:p>
            <a:pPr marL="228600" indent="-228600" algn="just">
              <a:buClr>
                <a:schemeClr val="bg1"/>
              </a:buClr>
              <a:buFont typeface="+mj-lt"/>
              <a:buAutoNum type="alphaLcPeriod" startAt="5"/>
            </a:pPr>
            <a:endParaRPr lang="it-IT" sz="1000" dirty="0">
              <a:solidFill>
                <a:schemeClr val="bg1"/>
              </a:solidFill>
              <a:latin typeface="Calibri" panose="020F0502020204030204" pitchFamily="34" charset="0"/>
              <a:ea typeface="Calibri" panose="020F0502020204030204" pitchFamily="34" charset="0"/>
              <a:cs typeface="Cambria" panose="02040503050406030204" pitchFamily="18" charset="0"/>
            </a:endParaRPr>
          </a:p>
          <a:p>
            <a:pPr algn="just">
              <a:buClr>
                <a:schemeClr val="bg1"/>
              </a:buClr>
            </a:pPr>
            <a:r>
              <a:rPr lang="it-IT" sz="1000" dirty="0">
                <a:solidFill>
                  <a:schemeClr val="bg1"/>
                </a:solidFill>
                <a:latin typeface="Calibri" panose="020F0502020204030204" pitchFamily="34" charset="0"/>
                <a:ea typeface="Calibri" panose="020F0502020204030204" pitchFamily="34" charset="0"/>
                <a:cs typeface="Cambria" panose="02040503050406030204" pitchFamily="18" charset="0"/>
              </a:rPr>
              <a:t>Quali interventi a livello di programma/progetto/</a:t>
            </a:r>
            <a:r>
              <a:rPr lang="it-IT" sz="1000" dirty="0">
                <a:solidFill>
                  <a:schemeClr val="bg1"/>
                </a:solidFill>
                <a:latin typeface="Calibri" panose="020F0502020204030204" pitchFamily="34" charset="0"/>
                <a:ea typeface="Calibri" panose="020F0502020204030204" pitchFamily="34" charset="0"/>
              </a:rPr>
              <a:t>di </a:t>
            </a:r>
            <a:r>
              <a:rPr lang="it-IT" sz="1000" i="1" dirty="0">
                <a:solidFill>
                  <a:schemeClr val="bg1"/>
                </a:solidFill>
                <a:latin typeface="Calibri" panose="020F0502020204030204" pitchFamily="34" charset="0"/>
                <a:ea typeface="Calibri" panose="020F0502020204030204" pitchFamily="34" charset="0"/>
              </a:rPr>
              <a:t>governance</a:t>
            </a:r>
            <a:r>
              <a:rPr lang="it-IT" sz="1000" dirty="0">
                <a:solidFill>
                  <a:schemeClr val="bg1"/>
                </a:solidFill>
                <a:latin typeface="Calibri" panose="020F0502020204030204" pitchFamily="34" charset="0"/>
                <a:ea typeface="Calibri" panose="020F0502020204030204" pitchFamily="34" charset="0"/>
              </a:rPr>
              <a:t> e di strumenti di raccordo a livello regionale</a:t>
            </a:r>
            <a:r>
              <a:rPr lang="it-IT" sz="1000" dirty="0">
                <a:solidFill>
                  <a:schemeClr val="bg1"/>
                </a:solidFill>
                <a:latin typeface="Calibri" panose="020F0502020204030204" pitchFamily="34" charset="0"/>
                <a:ea typeface="Calibri" panose="020F0502020204030204" pitchFamily="34" charset="0"/>
                <a:cs typeface="Cambria" panose="02040503050406030204" pitchFamily="18" charset="0"/>
              </a:rPr>
              <a:t> per mitigare i fattori di fallimento</a:t>
            </a:r>
            <a:endParaRPr lang="it-IT" sz="1000" dirty="0">
              <a:solidFill>
                <a:schemeClr val="bg1"/>
              </a:solidFill>
              <a:latin typeface="Calibri" panose="020F0502020204030204" pitchFamily="34" charset="0"/>
              <a:ea typeface="Calibri" panose="020F0502020204030204" pitchFamily="34" charset="0"/>
            </a:endParaRPr>
          </a:p>
          <a:p>
            <a:pPr algn="just">
              <a:buClr>
                <a:schemeClr val="bg1"/>
              </a:buClr>
            </a:pPr>
            <a:endParaRPr lang="it-IT" sz="1000" dirty="0">
              <a:solidFill>
                <a:schemeClr val="bg1"/>
              </a:solidFill>
            </a:endParaRPr>
          </a:p>
        </p:txBody>
      </p:sp>
      <p:graphicFrame>
        <p:nvGraphicFramePr>
          <p:cNvPr id="20" name="Tabella 19">
            <a:extLst>
              <a:ext uri="{FF2B5EF4-FFF2-40B4-BE49-F238E27FC236}">
                <a16:creationId xmlns:a16="http://schemas.microsoft.com/office/drawing/2014/main" id="{3316A24C-2235-454E-8ED5-FD597AD052D3}"/>
              </a:ext>
            </a:extLst>
          </p:cNvPr>
          <p:cNvGraphicFramePr>
            <a:graphicFrameLocks noGrp="1"/>
          </p:cNvGraphicFramePr>
          <p:nvPr>
            <p:extLst>
              <p:ext uri="{D42A27DB-BD31-4B8C-83A1-F6EECF244321}">
                <p14:modId xmlns:p14="http://schemas.microsoft.com/office/powerpoint/2010/main" val="3142268919"/>
              </p:ext>
            </p:extLst>
          </p:nvPr>
        </p:nvGraphicFramePr>
        <p:xfrm>
          <a:off x="8341017" y="2340600"/>
          <a:ext cx="3525626" cy="2331720"/>
        </p:xfrm>
        <a:graphic>
          <a:graphicData uri="http://schemas.openxmlformats.org/drawingml/2006/table">
            <a:tbl>
              <a:tblPr bandRow="1">
                <a:tableStyleId>{93296810-A885-4BE3-A3E7-6D5BEEA58F35}</a:tableStyleId>
              </a:tblPr>
              <a:tblGrid>
                <a:gridCol w="2483449">
                  <a:extLst>
                    <a:ext uri="{9D8B030D-6E8A-4147-A177-3AD203B41FA5}">
                      <a16:colId xmlns:a16="http://schemas.microsoft.com/office/drawing/2014/main" val="2037826318"/>
                    </a:ext>
                  </a:extLst>
                </a:gridCol>
                <a:gridCol w="1042177">
                  <a:extLst>
                    <a:ext uri="{9D8B030D-6E8A-4147-A177-3AD203B41FA5}">
                      <a16:colId xmlns:a16="http://schemas.microsoft.com/office/drawing/2014/main" val="2446533146"/>
                    </a:ext>
                  </a:extLst>
                </a:gridCol>
              </a:tblGrid>
              <a:tr h="165732">
                <a:tc>
                  <a:txBody>
                    <a:bodyPr/>
                    <a:lstStyle/>
                    <a:p>
                      <a:pPr algn="just"/>
                      <a:r>
                        <a:rPr lang="it-IT" sz="900" b="1" dirty="0">
                          <a:effectLst/>
                        </a:rPr>
                        <a:t>Indicatori di successo su obiettivi del programma</a:t>
                      </a:r>
                      <a:endParaRPr lang="it-IT" sz="900" b="1" dirty="0">
                        <a:effectLst/>
                        <a:latin typeface="Calibri" panose="020F0502020204030204" pitchFamily="34" charset="0"/>
                        <a:ea typeface="Calibri" panose="020F0502020204030204" pitchFamily="34" charset="0"/>
                      </a:endParaRPr>
                    </a:p>
                  </a:txBody>
                  <a:tcPr marL="52779" marR="52779" marT="0" marB="0"/>
                </a:tc>
                <a:tc>
                  <a:txBody>
                    <a:bodyPr/>
                    <a:lstStyle/>
                    <a:p>
                      <a:pPr marL="7938" indent="0" algn="just">
                        <a:tabLst/>
                      </a:pPr>
                      <a:r>
                        <a:rPr lang="it-IT" sz="900" b="1" dirty="0">
                          <a:effectLst/>
                        </a:rPr>
                        <a:t>Fonti di verifica</a:t>
                      </a:r>
                      <a:endParaRPr lang="it-IT" sz="900" b="1" dirty="0">
                        <a:effectLst/>
                        <a:latin typeface="Calibri" panose="020F0502020204030204" pitchFamily="34" charset="0"/>
                        <a:ea typeface="Calibri" panose="020F0502020204030204" pitchFamily="34" charset="0"/>
                      </a:endParaRPr>
                    </a:p>
                  </a:txBody>
                  <a:tcPr marL="52779" marR="52779" marT="0" marB="0"/>
                </a:tc>
                <a:extLst>
                  <a:ext uri="{0D108BD9-81ED-4DB2-BD59-A6C34878D82A}">
                    <a16:rowId xmlns:a16="http://schemas.microsoft.com/office/drawing/2014/main" val="2692448283"/>
                  </a:ext>
                </a:extLst>
              </a:tr>
              <a:tr h="731971">
                <a:tc>
                  <a:txBody>
                    <a:bodyPr/>
                    <a:lstStyle/>
                    <a:p>
                      <a:pPr marL="171450" lvl="0" indent="-171450" algn="just">
                        <a:buFont typeface="Arial" panose="020B0604020202020204" pitchFamily="34" charset="0"/>
                        <a:buChar char="•"/>
                      </a:pPr>
                      <a:r>
                        <a:rPr lang="it-IT" sz="900" dirty="0">
                          <a:effectLst/>
                        </a:rPr>
                        <a:t>Numero di progetti (conclusi) produttivi ai fini della capitalizzazione </a:t>
                      </a:r>
                    </a:p>
                    <a:p>
                      <a:pPr marL="171450" lvl="0" indent="-171450" algn="just">
                        <a:buFont typeface="Arial" panose="020B0604020202020204" pitchFamily="34" charset="0"/>
                        <a:buChar char="•"/>
                      </a:pPr>
                      <a:r>
                        <a:rPr lang="it-IT" sz="900" kern="1200" dirty="0">
                          <a:solidFill>
                            <a:schemeClr val="dk1"/>
                          </a:solidFill>
                          <a:effectLst/>
                          <a:latin typeface="+mn-lt"/>
                          <a:ea typeface="+mn-ea"/>
                          <a:cs typeface="+mn-cs"/>
                        </a:rPr>
                        <a:t>Numero di output formalizzati (</a:t>
                      </a:r>
                      <a:r>
                        <a:rPr lang="it-IT" sz="900" kern="1200" dirty="0" err="1">
                          <a:solidFill>
                            <a:schemeClr val="dk1"/>
                          </a:solidFill>
                          <a:effectLst/>
                          <a:latin typeface="+mn-lt"/>
                          <a:ea typeface="+mn-ea"/>
                          <a:cs typeface="+mn-cs"/>
                        </a:rPr>
                        <a:t>rif.</a:t>
                      </a:r>
                      <a:r>
                        <a:rPr lang="it-IT" sz="900" kern="1200" dirty="0">
                          <a:solidFill>
                            <a:schemeClr val="dk1"/>
                          </a:solidFill>
                          <a:effectLst/>
                          <a:latin typeface="+mn-lt"/>
                          <a:ea typeface="+mn-ea"/>
                          <a:cs typeface="+mn-cs"/>
                        </a:rPr>
                        <a:t> “N. of </a:t>
                      </a:r>
                      <a:r>
                        <a:rPr lang="it-IT" sz="900" kern="1200" dirty="0" err="1">
                          <a:solidFill>
                            <a:schemeClr val="dk1"/>
                          </a:solidFill>
                          <a:effectLst/>
                          <a:latin typeface="+mn-lt"/>
                          <a:ea typeface="+mn-ea"/>
                          <a:cs typeface="+mn-cs"/>
                        </a:rPr>
                        <a:t>solutions</a:t>
                      </a:r>
                      <a:r>
                        <a:rPr lang="it-IT" sz="900" kern="1200" dirty="0">
                          <a:solidFill>
                            <a:schemeClr val="dk1"/>
                          </a:solidFill>
                          <a:effectLst/>
                          <a:latin typeface="+mn-lt"/>
                          <a:ea typeface="+mn-ea"/>
                          <a:cs typeface="+mn-cs"/>
                        </a:rPr>
                        <a:t> </a:t>
                      </a:r>
                      <a:r>
                        <a:rPr lang="it-IT" sz="900" kern="1200" dirty="0" err="1">
                          <a:solidFill>
                            <a:schemeClr val="dk1"/>
                          </a:solidFill>
                          <a:effectLst/>
                          <a:latin typeface="+mn-lt"/>
                          <a:ea typeface="+mn-ea"/>
                          <a:cs typeface="+mn-cs"/>
                        </a:rPr>
                        <a:t>taken</a:t>
                      </a:r>
                      <a:r>
                        <a:rPr lang="it-IT" sz="900" kern="1200" dirty="0">
                          <a:solidFill>
                            <a:schemeClr val="dk1"/>
                          </a:solidFill>
                          <a:effectLst/>
                          <a:latin typeface="+mn-lt"/>
                          <a:ea typeface="+mn-ea"/>
                          <a:cs typeface="+mn-cs"/>
                        </a:rPr>
                        <a:t> up or up-</a:t>
                      </a:r>
                      <a:r>
                        <a:rPr lang="it-IT" sz="900" kern="1200" dirty="0" err="1">
                          <a:solidFill>
                            <a:schemeClr val="dk1"/>
                          </a:solidFill>
                          <a:effectLst/>
                          <a:latin typeface="+mn-lt"/>
                          <a:ea typeface="+mn-ea"/>
                          <a:cs typeface="+mn-cs"/>
                        </a:rPr>
                        <a:t>scaled</a:t>
                      </a:r>
                      <a:r>
                        <a:rPr lang="it-IT" sz="900" kern="1200" dirty="0">
                          <a:solidFill>
                            <a:schemeClr val="dk1"/>
                          </a:solidFill>
                          <a:effectLst/>
                          <a:latin typeface="+mn-lt"/>
                          <a:ea typeface="+mn-ea"/>
                          <a:cs typeface="+mn-cs"/>
                        </a:rPr>
                        <a:t> by </a:t>
                      </a:r>
                      <a:r>
                        <a:rPr lang="it-IT" sz="900" kern="1200" dirty="0" err="1">
                          <a:solidFill>
                            <a:schemeClr val="dk1"/>
                          </a:solidFill>
                          <a:effectLst/>
                          <a:latin typeface="+mn-lt"/>
                          <a:ea typeface="+mn-ea"/>
                          <a:cs typeface="+mn-cs"/>
                        </a:rPr>
                        <a:t>organisation</a:t>
                      </a:r>
                      <a:r>
                        <a:rPr lang="it-IT" sz="900" kern="1200" dirty="0">
                          <a:solidFill>
                            <a:schemeClr val="dk1"/>
                          </a:solidFill>
                          <a:effectLst/>
                          <a:latin typeface="+mn-lt"/>
                          <a:ea typeface="+mn-ea"/>
                          <a:cs typeface="+mn-cs"/>
                        </a:rPr>
                        <a:t>”).</a:t>
                      </a:r>
                    </a:p>
                    <a:p>
                      <a:pPr marL="171450" lvl="0" indent="-171450" algn="just">
                        <a:buFont typeface="Arial" panose="020B0604020202020204" pitchFamily="34" charset="0"/>
                        <a:buChar char="•"/>
                      </a:pPr>
                      <a:r>
                        <a:rPr lang="it-IT" sz="900" kern="1200" dirty="0">
                          <a:solidFill>
                            <a:schemeClr val="dk1"/>
                          </a:solidFill>
                          <a:effectLst/>
                          <a:latin typeface="+mn-lt"/>
                          <a:ea typeface="+mn-ea"/>
                          <a:cs typeface="+mn-cs"/>
                        </a:rPr>
                        <a:t>Tasso (%) di “produttività” (output formalizzati) dei progetti </a:t>
                      </a:r>
                      <a:r>
                        <a:rPr lang="it-IT" sz="900" dirty="0">
                          <a:effectLst/>
                        </a:rPr>
                        <a:t>(media output/progetto) ai fini della capitalizzazione </a:t>
                      </a:r>
                    </a:p>
                    <a:p>
                      <a:pPr marL="171450" lvl="0" indent="-171450" algn="just">
                        <a:buFont typeface="Arial" panose="020B0604020202020204" pitchFamily="34" charset="0"/>
                        <a:buChar char="•"/>
                      </a:pPr>
                      <a:r>
                        <a:rPr lang="it-IT" sz="900" dirty="0">
                          <a:effectLst/>
                        </a:rPr>
                        <a:t>Tasso (%) di “produttività” (output formalizzati) dei progetti con capofila italiani su stranieri</a:t>
                      </a:r>
                    </a:p>
                    <a:p>
                      <a:pPr marL="171450" lvl="0" indent="-171450" algn="just">
                        <a:buFont typeface="Arial" panose="020B0604020202020204" pitchFamily="34" charset="0"/>
                        <a:buChar char="•"/>
                      </a:pPr>
                      <a:r>
                        <a:rPr lang="it-IT" sz="900" dirty="0">
                          <a:effectLst/>
                        </a:rPr>
                        <a:t>Fattori abilitanti della capitalizzazione</a:t>
                      </a:r>
                    </a:p>
                    <a:p>
                      <a:pPr marL="171450" lvl="0" indent="-171450" algn="just">
                        <a:buFont typeface="Arial" panose="020B0604020202020204" pitchFamily="34" charset="0"/>
                        <a:buChar char="•"/>
                      </a:pPr>
                      <a:r>
                        <a:rPr lang="it-IT" sz="900" dirty="0">
                          <a:effectLst/>
                        </a:rPr>
                        <a:t>Fattori ostativi della capitalizzazione</a:t>
                      </a:r>
                    </a:p>
                    <a:p>
                      <a:pPr marL="0" lvl="0" indent="0" algn="just">
                        <a:buFont typeface="Arial" panose="020B0604020202020204" pitchFamily="34" charset="0"/>
                        <a:buNone/>
                      </a:pPr>
                      <a:endParaRPr lang="it-IT" sz="900" dirty="0">
                        <a:effectLst/>
                      </a:endParaRPr>
                    </a:p>
                  </a:txBody>
                  <a:tcPr marL="52779" marR="52779" marT="0" marB="0"/>
                </a:tc>
                <a:tc>
                  <a:txBody>
                    <a:bodyPr/>
                    <a:lstStyle/>
                    <a:p>
                      <a:pPr marL="46038" indent="-38100" algn="just">
                        <a:tabLst/>
                      </a:pPr>
                      <a:r>
                        <a:rPr lang="it-IT" sz="900" b="0" dirty="0">
                          <a:effectLst/>
                        </a:rPr>
                        <a:t>Library </a:t>
                      </a:r>
                      <a:r>
                        <a:rPr lang="it-IT" sz="900" b="0" dirty="0" err="1">
                          <a:effectLst/>
                        </a:rPr>
                        <a:t>sitoweb</a:t>
                      </a:r>
                      <a:r>
                        <a:rPr lang="it-IT" sz="900" b="0" dirty="0">
                          <a:effectLst/>
                        </a:rPr>
                        <a:t> e </a:t>
                      </a:r>
                      <a:r>
                        <a:rPr lang="it-IT" sz="900" b="0" dirty="0" err="1">
                          <a:effectLst/>
                        </a:rPr>
                        <a:t>Keep.eu</a:t>
                      </a:r>
                      <a:endParaRPr lang="it-IT" sz="900" b="0" dirty="0">
                        <a:effectLst/>
                        <a:latin typeface="Calibri" panose="020F0502020204030204" pitchFamily="34" charset="0"/>
                        <a:ea typeface="Calibri" panose="020F0502020204030204" pitchFamily="34" charset="0"/>
                      </a:endParaRPr>
                    </a:p>
                  </a:txBody>
                  <a:tcPr marL="52779" marR="52779" marT="0" marB="0"/>
                </a:tc>
                <a:extLst>
                  <a:ext uri="{0D108BD9-81ED-4DB2-BD59-A6C34878D82A}">
                    <a16:rowId xmlns:a16="http://schemas.microsoft.com/office/drawing/2014/main" val="3755030419"/>
                  </a:ext>
                </a:extLst>
              </a:tr>
            </a:tbl>
          </a:graphicData>
        </a:graphic>
      </p:graphicFrame>
      <p:graphicFrame>
        <p:nvGraphicFramePr>
          <p:cNvPr id="21" name="Tabella 20">
            <a:extLst>
              <a:ext uri="{FF2B5EF4-FFF2-40B4-BE49-F238E27FC236}">
                <a16:creationId xmlns:a16="http://schemas.microsoft.com/office/drawing/2014/main" id="{316E7398-CB2C-5E48-BC9C-04DE3D5D714C}"/>
              </a:ext>
            </a:extLst>
          </p:cNvPr>
          <p:cNvGraphicFramePr>
            <a:graphicFrameLocks noGrp="1"/>
          </p:cNvGraphicFramePr>
          <p:nvPr>
            <p:extLst>
              <p:ext uri="{D42A27DB-BD31-4B8C-83A1-F6EECF244321}">
                <p14:modId xmlns:p14="http://schemas.microsoft.com/office/powerpoint/2010/main" val="504236063"/>
              </p:ext>
            </p:extLst>
          </p:nvPr>
        </p:nvGraphicFramePr>
        <p:xfrm>
          <a:off x="4128465" y="4243977"/>
          <a:ext cx="3959258" cy="2468880"/>
        </p:xfrm>
        <a:graphic>
          <a:graphicData uri="http://schemas.openxmlformats.org/drawingml/2006/table">
            <a:tbl>
              <a:tblPr bandRow="1">
                <a:tableStyleId>{93296810-A885-4BE3-A3E7-6D5BEEA58F35}</a:tableStyleId>
              </a:tblPr>
              <a:tblGrid>
                <a:gridCol w="2747208">
                  <a:extLst>
                    <a:ext uri="{9D8B030D-6E8A-4147-A177-3AD203B41FA5}">
                      <a16:colId xmlns:a16="http://schemas.microsoft.com/office/drawing/2014/main" val="494250935"/>
                    </a:ext>
                  </a:extLst>
                </a:gridCol>
                <a:gridCol w="1212050">
                  <a:extLst>
                    <a:ext uri="{9D8B030D-6E8A-4147-A177-3AD203B41FA5}">
                      <a16:colId xmlns:a16="http://schemas.microsoft.com/office/drawing/2014/main" val="4141036284"/>
                    </a:ext>
                  </a:extLst>
                </a:gridCol>
              </a:tblGrid>
              <a:tr h="0">
                <a:tc>
                  <a:txBody>
                    <a:bodyPr/>
                    <a:lstStyle/>
                    <a:p>
                      <a:pPr algn="just"/>
                      <a:r>
                        <a:rPr lang="it-IT" sz="900" b="1" dirty="0">
                          <a:effectLst/>
                        </a:rPr>
                        <a:t>Indicatori del processo di capitalizzazione (precondizioni)</a:t>
                      </a:r>
                      <a:endParaRPr lang="it-IT" sz="900" b="1" dirty="0">
                        <a:effectLst/>
                        <a:latin typeface="Calibri" panose="020F0502020204030204" pitchFamily="34" charset="0"/>
                        <a:ea typeface="Calibri" panose="020F0502020204030204" pitchFamily="34" charset="0"/>
                      </a:endParaRPr>
                    </a:p>
                  </a:txBody>
                  <a:tcPr marL="68580" marR="68580" marT="0" marB="0"/>
                </a:tc>
                <a:tc>
                  <a:txBody>
                    <a:bodyPr/>
                    <a:lstStyle/>
                    <a:p>
                      <a:pPr marL="52388" indent="0">
                        <a:tabLst/>
                      </a:pPr>
                      <a:r>
                        <a:rPr lang="it-IT" sz="900" b="1" dirty="0">
                          <a:effectLst/>
                        </a:rPr>
                        <a:t>Fonti di verifica</a:t>
                      </a:r>
                      <a:endParaRPr lang="it-IT" sz="9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64924089"/>
                  </a:ext>
                </a:extLst>
              </a:tr>
              <a:tr h="0">
                <a:tc>
                  <a:txBody>
                    <a:bodyPr/>
                    <a:lstStyle/>
                    <a:p>
                      <a:pPr marL="171450" lvl="0" indent="-171450">
                        <a:buFont typeface="Arial" panose="020B0604020202020204" pitchFamily="34" charset="0"/>
                        <a:buChar char="•"/>
                        <a:tabLst/>
                      </a:pPr>
                      <a:r>
                        <a:rPr lang="it-IT" sz="900" dirty="0">
                          <a:effectLst/>
                        </a:rPr>
                        <a:t>Rilevanza del </a:t>
                      </a:r>
                      <a:r>
                        <a:rPr lang="it-IT" sz="900" kern="1200" dirty="0">
                          <a:solidFill>
                            <a:schemeClr val="dk1"/>
                          </a:solidFill>
                          <a:effectLst/>
                        </a:rPr>
                        <a:t>processo partecipativo interno: riunioni, focus </a:t>
                      </a:r>
                      <a:r>
                        <a:rPr lang="it-IT" sz="900" kern="1200" dirty="0" err="1">
                          <a:solidFill>
                            <a:schemeClr val="dk1"/>
                          </a:solidFill>
                          <a:effectLst/>
                        </a:rPr>
                        <a:t>group</a:t>
                      </a:r>
                      <a:r>
                        <a:rPr lang="it-IT" sz="900" kern="1200" dirty="0">
                          <a:solidFill>
                            <a:schemeClr val="dk1"/>
                          </a:solidFill>
                          <a:effectLst/>
                        </a:rPr>
                        <a:t>, workshop, o gruppi di lavoro ad hoc nel progetto;</a:t>
                      </a:r>
                    </a:p>
                    <a:p>
                      <a:pPr marL="171450" lvl="0" indent="-171450">
                        <a:buFont typeface="Arial" panose="020B0604020202020204" pitchFamily="34" charset="0"/>
                        <a:buChar char="•"/>
                        <a:tabLst/>
                      </a:pPr>
                      <a:r>
                        <a:rPr lang="it-IT" sz="900" kern="1200" dirty="0">
                          <a:solidFill>
                            <a:schemeClr val="dk1"/>
                          </a:solidFill>
                          <a:effectLst/>
                        </a:rPr>
                        <a:t>Rilevanza del Processo partecipativo esterno, incontri, focus </a:t>
                      </a:r>
                      <a:r>
                        <a:rPr lang="it-IT" sz="900" kern="1200" dirty="0" err="1">
                          <a:solidFill>
                            <a:schemeClr val="dk1"/>
                          </a:solidFill>
                          <a:effectLst/>
                        </a:rPr>
                        <a:t>group</a:t>
                      </a:r>
                      <a:r>
                        <a:rPr lang="it-IT" sz="900" kern="1200" dirty="0">
                          <a:solidFill>
                            <a:schemeClr val="dk1"/>
                          </a:solidFill>
                          <a:effectLst/>
                        </a:rPr>
                        <a:t>, workshop, all’esterno del progetto (</a:t>
                      </a:r>
                      <a:r>
                        <a:rPr lang="it-IT" sz="900" kern="1200" dirty="0" err="1">
                          <a:solidFill>
                            <a:schemeClr val="dk1"/>
                          </a:solidFill>
                          <a:effectLst/>
                        </a:rPr>
                        <a:t>stakeholders</a:t>
                      </a:r>
                      <a:r>
                        <a:rPr lang="it-IT" sz="900" kern="1200" dirty="0">
                          <a:solidFill>
                            <a:schemeClr val="dk1"/>
                          </a:solidFill>
                          <a:effectLst/>
                        </a:rPr>
                        <a:t>); </a:t>
                      </a:r>
                    </a:p>
                    <a:p>
                      <a:pPr marL="171450" lvl="0" indent="-171450">
                        <a:buFont typeface="Arial" panose="020B0604020202020204" pitchFamily="34" charset="0"/>
                        <a:buChar char="•"/>
                        <a:tabLst/>
                      </a:pPr>
                      <a:r>
                        <a:rPr lang="it-IT" sz="900" kern="1200" dirty="0">
                          <a:solidFill>
                            <a:schemeClr val="dk1"/>
                          </a:solidFill>
                          <a:effectLst/>
                        </a:rPr>
                        <a:t>Rilevanza di Piani di comunicazione / disseminazione;</a:t>
                      </a:r>
                    </a:p>
                    <a:p>
                      <a:pPr marL="171450" lvl="0" indent="-171450">
                        <a:buFont typeface="Arial" panose="020B0604020202020204" pitchFamily="34" charset="0"/>
                        <a:buChar char="•"/>
                        <a:tabLst/>
                      </a:pPr>
                      <a:r>
                        <a:rPr lang="it-IT" sz="900" kern="1200" dirty="0">
                          <a:solidFill>
                            <a:schemeClr val="dk1"/>
                          </a:solidFill>
                          <a:effectLst/>
                        </a:rPr>
                        <a:t>Rilevanza di Casi di studio;</a:t>
                      </a:r>
                    </a:p>
                    <a:p>
                      <a:pPr marL="171450" lvl="0" indent="-171450">
                        <a:buFont typeface="Arial" panose="020B0604020202020204" pitchFamily="34" charset="0"/>
                        <a:buChar char="•"/>
                        <a:tabLst/>
                      </a:pPr>
                      <a:r>
                        <a:rPr lang="it-IT" sz="900" kern="1200" dirty="0">
                          <a:solidFill>
                            <a:schemeClr val="dk1"/>
                          </a:solidFill>
                          <a:effectLst/>
                        </a:rPr>
                        <a:t>Rilevanza di Buone pratiche;</a:t>
                      </a:r>
                    </a:p>
                    <a:p>
                      <a:pPr marL="171450" lvl="0" indent="-171450">
                        <a:buFont typeface="Arial" panose="020B0604020202020204" pitchFamily="34" charset="0"/>
                        <a:buChar char="•"/>
                        <a:tabLst/>
                      </a:pPr>
                      <a:r>
                        <a:rPr lang="it-IT" sz="900" kern="1200" dirty="0">
                          <a:solidFill>
                            <a:schemeClr val="dk1"/>
                          </a:solidFill>
                          <a:effectLst/>
                        </a:rPr>
                        <a:t>Rilevanza di Azioni pilota/sperimentazioni;</a:t>
                      </a:r>
                    </a:p>
                    <a:p>
                      <a:pPr marL="171450" lvl="0" indent="-171450">
                        <a:buFont typeface="Arial" panose="020B0604020202020204" pitchFamily="34" charset="0"/>
                        <a:buChar char="•"/>
                        <a:tabLst/>
                      </a:pPr>
                      <a:r>
                        <a:rPr lang="it-IT" sz="900" kern="1200" dirty="0">
                          <a:solidFill>
                            <a:schemeClr val="dk1"/>
                          </a:solidFill>
                          <a:effectLst/>
                        </a:rPr>
                        <a:t>Rilevanza di Formazione dei beneficiari;</a:t>
                      </a:r>
                    </a:p>
                    <a:p>
                      <a:pPr marL="171450" lvl="0" indent="-171450">
                        <a:buFont typeface="Arial" panose="020B0604020202020204" pitchFamily="34" charset="0"/>
                        <a:buChar char="•"/>
                        <a:tabLst/>
                      </a:pPr>
                      <a:r>
                        <a:rPr lang="it-IT" sz="900" kern="1200" dirty="0">
                          <a:solidFill>
                            <a:schemeClr val="dk1"/>
                          </a:solidFill>
                          <a:effectLst/>
                        </a:rPr>
                        <a:t>Rilevanza di </a:t>
                      </a:r>
                      <a:r>
                        <a:rPr lang="it-IT" sz="900" kern="1200" dirty="0" err="1">
                          <a:solidFill>
                            <a:schemeClr val="dk1"/>
                          </a:solidFill>
                          <a:effectLst/>
                        </a:rPr>
                        <a:t>Lineeguida</a:t>
                      </a:r>
                      <a:r>
                        <a:rPr lang="it-IT" sz="900" kern="1200" dirty="0">
                          <a:solidFill>
                            <a:schemeClr val="dk1"/>
                          </a:solidFill>
                          <a:effectLst/>
                        </a:rPr>
                        <a:t> per la capitalizzazione</a:t>
                      </a:r>
                    </a:p>
                    <a:p>
                      <a:pPr marL="171450" lvl="0" indent="-171450">
                        <a:buFont typeface="Arial" panose="020B0604020202020204" pitchFamily="34" charset="0"/>
                        <a:buChar char="•"/>
                        <a:tabLst/>
                      </a:pPr>
                      <a:r>
                        <a:rPr lang="it-IT" sz="900" kern="1200" dirty="0">
                          <a:solidFill>
                            <a:schemeClr val="dk1"/>
                          </a:solidFill>
                          <a:effectLst/>
                        </a:rPr>
                        <a:t>Rilevanza del collegamento con altri strumenti regionali (es. PO).</a:t>
                      </a:r>
                    </a:p>
                    <a:p>
                      <a:pPr marL="171450" lvl="0" indent="-171450">
                        <a:buFont typeface="Arial" panose="020B0604020202020204" pitchFamily="34" charset="0"/>
                        <a:buChar char="•"/>
                        <a:tabLst/>
                      </a:pPr>
                      <a:endParaRPr lang="it-IT" sz="900" kern="1200" dirty="0">
                        <a:solidFill>
                          <a:schemeClr val="dk1"/>
                        </a:solidFill>
                        <a:effectLst/>
                        <a:latin typeface="+mn-lt"/>
                        <a:ea typeface="+mn-ea"/>
                        <a:cs typeface="+mn-cs"/>
                      </a:endParaRPr>
                    </a:p>
                  </a:txBody>
                  <a:tcPr marL="68580" marR="68580" marT="0" marB="0"/>
                </a:tc>
                <a:tc>
                  <a:txBody>
                    <a:bodyPr/>
                    <a:lstStyle/>
                    <a:p>
                      <a:pPr marL="223838" indent="-171450">
                        <a:buFont typeface="Arial" panose="020B0604020202020204" pitchFamily="34" charset="0"/>
                        <a:buChar char="•"/>
                        <a:tabLst/>
                      </a:pPr>
                      <a:r>
                        <a:rPr lang="it-IT" sz="900" dirty="0">
                          <a:effectLst/>
                        </a:rPr>
                        <a:t>Questionari ai progetti </a:t>
                      </a:r>
                    </a:p>
                  </a:txBody>
                  <a:tcPr marL="68580" marR="68580" marT="0" marB="0"/>
                </a:tc>
                <a:extLst>
                  <a:ext uri="{0D108BD9-81ED-4DB2-BD59-A6C34878D82A}">
                    <a16:rowId xmlns:a16="http://schemas.microsoft.com/office/drawing/2014/main" val="79698986"/>
                  </a:ext>
                </a:extLst>
              </a:tr>
            </a:tbl>
          </a:graphicData>
        </a:graphic>
      </p:graphicFrame>
      <p:graphicFrame>
        <p:nvGraphicFramePr>
          <p:cNvPr id="22" name="Tabella 21">
            <a:extLst>
              <a:ext uri="{FF2B5EF4-FFF2-40B4-BE49-F238E27FC236}">
                <a16:creationId xmlns:a16="http://schemas.microsoft.com/office/drawing/2014/main" id="{F26D3425-6ECC-7642-8D2F-E351EDA208FE}"/>
              </a:ext>
            </a:extLst>
          </p:cNvPr>
          <p:cNvGraphicFramePr>
            <a:graphicFrameLocks noGrp="1"/>
          </p:cNvGraphicFramePr>
          <p:nvPr>
            <p:extLst>
              <p:ext uri="{D42A27DB-BD31-4B8C-83A1-F6EECF244321}">
                <p14:modId xmlns:p14="http://schemas.microsoft.com/office/powerpoint/2010/main" val="3086656238"/>
              </p:ext>
            </p:extLst>
          </p:nvPr>
        </p:nvGraphicFramePr>
        <p:xfrm>
          <a:off x="79183" y="2341800"/>
          <a:ext cx="3632422" cy="3456701"/>
        </p:xfrm>
        <a:graphic>
          <a:graphicData uri="http://schemas.openxmlformats.org/drawingml/2006/table">
            <a:tbl>
              <a:tblPr bandRow="1">
                <a:tableStyleId>{93296810-A885-4BE3-A3E7-6D5BEEA58F35}</a:tableStyleId>
              </a:tblPr>
              <a:tblGrid>
                <a:gridCol w="2382807">
                  <a:extLst>
                    <a:ext uri="{9D8B030D-6E8A-4147-A177-3AD203B41FA5}">
                      <a16:colId xmlns:a16="http://schemas.microsoft.com/office/drawing/2014/main" val="1482292949"/>
                    </a:ext>
                  </a:extLst>
                </a:gridCol>
                <a:gridCol w="1249615">
                  <a:extLst>
                    <a:ext uri="{9D8B030D-6E8A-4147-A177-3AD203B41FA5}">
                      <a16:colId xmlns:a16="http://schemas.microsoft.com/office/drawing/2014/main" val="2085914486"/>
                    </a:ext>
                  </a:extLst>
                </a:gridCol>
              </a:tblGrid>
              <a:tr h="164861">
                <a:tc>
                  <a:txBody>
                    <a:bodyPr/>
                    <a:lstStyle/>
                    <a:p>
                      <a:pPr algn="just"/>
                      <a:r>
                        <a:rPr lang="it-IT" sz="900" b="1" dirty="0">
                          <a:effectLst/>
                        </a:rPr>
                        <a:t>Indicatori del livello di partecipazione</a:t>
                      </a:r>
                      <a:endParaRPr lang="it-IT" sz="900" b="1" dirty="0">
                        <a:effectLst/>
                        <a:latin typeface="Calibri" panose="020F0502020204030204" pitchFamily="34" charset="0"/>
                        <a:ea typeface="Calibri" panose="020F0502020204030204" pitchFamily="34" charset="0"/>
                      </a:endParaRPr>
                    </a:p>
                  </a:txBody>
                  <a:tcPr marL="68580" marR="68580" marT="0" marB="0"/>
                </a:tc>
                <a:tc>
                  <a:txBody>
                    <a:bodyPr/>
                    <a:lstStyle/>
                    <a:p>
                      <a:pPr marL="46038" indent="0" algn="just">
                        <a:tabLst/>
                      </a:pPr>
                      <a:r>
                        <a:rPr lang="it-IT" sz="900" b="1" dirty="0">
                          <a:effectLst/>
                        </a:rPr>
                        <a:t>Fonti</a:t>
                      </a:r>
                      <a:endParaRPr lang="it-IT" sz="9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229935674"/>
                  </a:ext>
                </a:extLst>
              </a:tr>
              <a:tr h="2979663">
                <a:tc>
                  <a:txBody>
                    <a:bodyPr/>
                    <a:lstStyle/>
                    <a:p>
                      <a:pPr marL="171450" lvl="0" indent="-171450" algn="just">
                        <a:buFont typeface="Arial" panose="020B0604020202020204" pitchFamily="34" charset="0"/>
                        <a:buChar char="•"/>
                      </a:pPr>
                      <a:r>
                        <a:rPr lang="it-IT" sz="900" dirty="0">
                          <a:effectLst/>
                        </a:rPr>
                        <a:t>Tasso (%) di progetti con capofila italiani su totale</a:t>
                      </a:r>
                    </a:p>
                    <a:p>
                      <a:pPr marL="171450" lvl="0" indent="-171450" algn="just">
                        <a:buFont typeface="Arial" panose="020B0604020202020204" pitchFamily="34" charset="0"/>
                        <a:buChar char="•"/>
                      </a:pPr>
                      <a:r>
                        <a:rPr lang="it-IT" sz="900" dirty="0">
                          <a:effectLst/>
                        </a:rPr>
                        <a:t>Tasso (%) di progetti con presenza italiana su totale</a:t>
                      </a:r>
                    </a:p>
                    <a:p>
                      <a:pPr marL="171450" lvl="0" indent="-171450" algn="just">
                        <a:buFont typeface="Arial" panose="020B0604020202020204" pitchFamily="34" charset="0"/>
                        <a:buChar char="•"/>
                      </a:pPr>
                      <a:r>
                        <a:rPr lang="it-IT" sz="900" dirty="0">
                          <a:effectLst/>
                        </a:rPr>
                        <a:t>Tasso (%) di partner italiani su totale partner progettuali</a:t>
                      </a:r>
                    </a:p>
                    <a:p>
                      <a:pPr marL="171450" lvl="0" indent="-171450" algn="just">
                        <a:buFont typeface="Arial" panose="020B0604020202020204" pitchFamily="34" charset="0"/>
                        <a:buChar char="•"/>
                      </a:pPr>
                      <a:r>
                        <a:rPr lang="it-IT" sz="900" dirty="0">
                          <a:effectLst/>
                        </a:rPr>
                        <a:t>Tasso (%) di territori italiani (livello </a:t>
                      </a:r>
                      <a:r>
                        <a:rPr lang="it-IT" sz="900" dirty="0" err="1">
                          <a:effectLst/>
                        </a:rPr>
                        <a:t>NUTs</a:t>
                      </a:r>
                      <a:r>
                        <a:rPr lang="it-IT" sz="900" dirty="0">
                          <a:effectLst/>
                        </a:rPr>
                        <a:t> 2) rappresentati nei progetti su stranieri</a:t>
                      </a:r>
                    </a:p>
                    <a:p>
                      <a:pPr marL="171450" lvl="0" indent="-171450" algn="just">
                        <a:buFont typeface="Arial" panose="020B0604020202020204" pitchFamily="34" charset="0"/>
                        <a:buChar char="•"/>
                      </a:pPr>
                      <a:r>
                        <a:rPr lang="it-IT" sz="900" dirty="0">
                          <a:effectLst/>
                        </a:rPr>
                        <a:t>Tasso (%) di territori italiani (livello </a:t>
                      </a:r>
                      <a:r>
                        <a:rPr lang="it-IT" sz="900" dirty="0" err="1">
                          <a:effectLst/>
                        </a:rPr>
                        <a:t>NUTs</a:t>
                      </a:r>
                      <a:r>
                        <a:rPr lang="it-IT" sz="900" dirty="0">
                          <a:effectLst/>
                        </a:rPr>
                        <a:t> 2) rappresentati nei progetti su stranieri</a:t>
                      </a:r>
                    </a:p>
                    <a:p>
                      <a:pPr marL="171450" lvl="0" indent="-171450" algn="just">
                        <a:buFont typeface="Arial" panose="020B0604020202020204" pitchFamily="34" charset="0"/>
                        <a:buChar char="•"/>
                      </a:pPr>
                      <a:r>
                        <a:rPr lang="it-IT" sz="900" dirty="0">
                          <a:effectLst/>
                        </a:rPr>
                        <a:t>N. progetti per territorio (livello </a:t>
                      </a:r>
                      <a:r>
                        <a:rPr lang="it-IT" sz="900" dirty="0" err="1">
                          <a:effectLst/>
                        </a:rPr>
                        <a:t>NUTs</a:t>
                      </a:r>
                      <a:r>
                        <a:rPr lang="it-IT" sz="900" dirty="0">
                          <a:effectLst/>
                        </a:rPr>
                        <a:t> 2)</a:t>
                      </a:r>
                    </a:p>
                    <a:p>
                      <a:pPr marL="171450" lvl="0" indent="-171450" algn="just">
                        <a:buFont typeface="Arial" panose="020B0604020202020204" pitchFamily="34" charset="0"/>
                        <a:buChar char="•"/>
                      </a:pPr>
                      <a:r>
                        <a:rPr lang="it-IT" sz="900" dirty="0">
                          <a:effectLst/>
                        </a:rPr>
                        <a:t>N. progetti per territorio (livello </a:t>
                      </a:r>
                      <a:r>
                        <a:rPr lang="it-IT" sz="900" dirty="0" err="1">
                          <a:effectLst/>
                        </a:rPr>
                        <a:t>NUTs</a:t>
                      </a:r>
                      <a:r>
                        <a:rPr lang="it-IT" sz="900" dirty="0">
                          <a:effectLst/>
                        </a:rPr>
                        <a:t> 3)</a:t>
                      </a:r>
                    </a:p>
                    <a:p>
                      <a:pPr marL="171450" lvl="0" indent="-171450" algn="just">
                        <a:buFont typeface="Arial" panose="020B0604020202020204" pitchFamily="34" charset="0"/>
                        <a:buChar char="•"/>
                      </a:pPr>
                      <a:r>
                        <a:rPr lang="it-IT" sz="900" dirty="0">
                          <a:effectLst/>
                        </a:rPr>
                        <a:t>Vivacità progettuale (n. progetti ogni 100 mila ab.) </a:t>
                      </a:r>
                    </a:p>
                    <a:p>
                      <a:pPr marL="171450" lvl="0" indent="-171450" algn="just">
                        <a:buFont typeface="Arial" panose="020B0604020202020204" pitchFamily="34" charset="0"/>
                        <a:buChar char="•"/>
                      </a:pPr>
                      <a:r>
                        <a:rPr lang="it-IT" sz="900" dirty="0">
                          <a:effectLst/>
                        </a:rPr>
                        <a:t>Tasso (%) di rappresentatività di capofila italiani per OS su stranieri </a:t>
                      </a:r>
                    </a:p>
                    <a:p>
                      <a:pPr marL="171450" lvl="0" indent="-171450" algn="just">
                        <a:buFont typeface="Arial" panose="020B0604020202020204" pitchFamily="34" charset="0"/>
                        <a:buChar char="•"/>
                      </a:pPr>
                      <a:r>
                        <a:rPr lang="it-IT" sz="900" dirty="0">
                          <a:effectLst/>
                        </a:rPr>
                        <a:t>Tasso (%) di rappresentatività di partner italiani per OS su stranieri</a:t>
                      </a:r>
                    </a:p>
                    <a:p>
                      <a:pPr marL="171450" lvl="0" indent="-171450" algn="just">
                        <a:buFont typeface="Arial" panose="020B0604020202020204" pitchFamily="34" charset="0"/>
                        <a:buChar char="•"/>
                      </a:pPr>
                      <a:r>
                        <a:rPr lang="it-IT" sz="900" dirty="0">
                          <a:effectLst/>
                        </a:rPr>
                        <a:t>Livello di rappresentatività per progetto</a:t>
                      </a:r>
                    </a:p>
                    <a:p>
                      <a:pPr marL="742950" lvl="1" indent="-285750" algn="just">
                        <a:buFont typeface="Courier New" panose="02070309020205020404" pitchFamily="49" charset="0"/>
                        <a:buChar char="o"/>
                      </a:pPr>
                      <a:r>
                        <a:rPr lang="it-IT" sz="900" dirty="0">
                          <a:effectLst/>
                        </a:rPr>
                        <a:t>N. partner per progetto</a:t>
                      </a:r>
                    </a:p>
                    <a:p>
                      <a:pPr marL="742950" lvl="1" indent="-285750" algn="just">
                        <a:buFont typeface="Courier New" panose="02070309020205020404" pitchFamily="49" charset="0"/>
                        <a:buChar char="o"/>
                      </a:pPr>
                      <a:r>
                        <a:rPr lang="it-IT" sz="900" dirty="0">
                          <a:effectLst/>
                        </a:rPr>
                        <a:t>Tasso di </a:t>
                      </a:r>
                      <a:r>
                        <a:rPr lang="it-IT" sz="900" dirty="0" err="1">
                          <a:effectLst/>
                        </a:rPr>
                        <a:t>multiattorialità</a:t>
                      </a:r>
                      <a:r>
                        <a:rPr lang="it-IT" sz="900" dirty="0">
                          <a:effectLst/>
                        </a:rPr>
                        <a:t> /multilivello (tipologie rappresentate)</a:t>
                      </a:r>
                    </a:p>
                    <a:p>
                      <a:pPr algn="just"/>
                      <a:endParaRPr lang="it-IT" sz="900" dirty="0">
                        <a:effectLst/>
                        <a:latin typeface="Calibri" panose="020F0502020204030204" pitchFamily="34" charset="0"/>
                        <a:ea typeface="Calibri" panose="020F0502020204030204" pitchFamily="34" charset="0"/>
                      </a:endParaRPr>
                    </a:p>
                  </a:txBody>
                  <a:tcPr marL="68580" marR="68580" marT="0" marB="0"/>
                </a:tc>
                <a:tc>
                  <a:txBody>
                    <a:bodyPr/>
                    <a:lstStyle/>
                    <a:p>
                      <a:pPr marL="46038" indent="0" algn="just">
                        <a:tabLst/>
                      </a:pPr>
                      <a:r>
                        <a:rPr lang="it-IT" sz="900" dirty="0">
                          <a:effectLst/>
                        </a:rPr>
                        <a:t>Database </a:t>
                      </a:r>
                      <a:r>
                        <a:rPr lang="it-IT" sz="900" dirty="0" err="1">
                          <a:effectLst/>
                        </a:rPr>
                        <a:t>Keep.eu</a:t>
                      </a:r>
                      <a:endParaRPr lang="it-IT" sz="9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13780311"/>
                  </a:ext>
                </a:extLst>
              </a:tr>
            </a:tbl>
          </a:graphicData>
        </a:graphic>
      </p:graphicFrame>
      <p:graphicFrame>
        <p:nvGraphicFramePr>
          <p:cNvPr id="23" name="Tabella 22">
            <a:extLst>
              <a:ext uri="{FF2B5EF4-FFF2-40B4-BE49-F238E27FC236}">
                <a16:creationId xmlns:a16="http://schemas.microsoft.com/office/drawing/2014/main" id="{722647C5-5DAF-DD42-A925-82A1338F99FC}"/>
              </a:ext>
            </a:extLst>
          </p:cNvPr>
          <p:cNvGraphicFramePr>
            <a:graphicFrameLocks noGrp="1"/>
          </p:cNvGraphicFramePr>
          <p:nvPr>
            <p:extLst>
              <p:ext uri="{D42A27DB-BD31-4B8C-83A1-F6EECF244321}">
                <p14:modId xmlns:p14="http://schemas.microsoft.com/office/powerpoint/2010/main" val="1032185878"/>
              </p:ext>
            </p:extLst>
          </p:nvPr>
        </p:nvGraphicFramePr>
        <p:xfrm>
          <a:off x="4128465" y="2272989"/>
          <a:ext cx="3959258" cy="1809713"/>
        </p:xfrm>
        <a:graphic>
          <a:graphicData uri="http://schemas.openxmlformats.org/drawingml/2006/table">
            <a:tbl>
              <a:tblPr bandRow="1">
                <a:tableStyleId>{93296810-A885-4BE3-A3E7-6D5BEEA58F35}</a:tableStyleId>
              </a:tblPr>
              <a:tblGrid>
                <a:gridCol w="2775405">
                  <a:extLst>
                    <a:ext uri="{9D8B030D-6E8A-4147-A177-3AD203B41FA5}">
                      <a16:colId xmlns:a16="http://schemas.microsoft.com/office/drawing/2014/main" val="29278466"/>
                    </a:ext>
                  </a:extLst>
                </a:gridCol>
                <a:gridCol w="1183853">
                  <a:extLst>
                    <a:ext uri="{9D8B030D-6E8A-4147-A177-3AD203B41FA5}">
                      <a16:colId xmlns:a16="http://schemas.microsoft.com/office/drawing/2014/main" val="178580274"/>
                    </a:ext>
                  </a:extLst>
                </a:gridCol>
              </a:tblGrid>
              <a:tr h="163793">
                <a:tc>
                  <a:txBody>
                    <a:bodyPr/>
                    <a:lstStyle/>
                    <a:p>
                      <a:pPr algn="just"/>
                      <a:r>
                        <a:rPr lang="it-IT" sz="900" kern="1200" dirty="0">
                          <a:solidFill>
                            <a:schemeClr val="dk1"/>
                          </a:solidFill>
                          <a:effectLst/>
                        </a:rPr>
                        <a:t>Indicatori di successo della capitalizzazione</a:t>
                      </a:r>
                      <a:endParaRPr lang="it-IT" sz="900" kern="1200" dirty="0">
                        <a:solidFill>
                          <a:schemeClr val="dk1"/>
                        </a:solidFill>
                        <a:effectLst/>
                        <a:latin typeface="+mn-lt"/>
                        <a:ea typeface="+mn-ea"/>
                        <a:cs typeface="+mn-cs"/>
                      </a:endParaRPr>
                    </a:p>
                  </a:txBody>
                  <a:tcPr marL="68580" marR="68580" marT="0" marB="0"/>
                </a:tc>
                <a:tc>
                  <a:txBody>
                    <a:bodyPr/>
                    <a:lstStyle/>
                    <a:p>
                      <a:pPr marL="46038" indent="0" algn="just">
                        <a:tabLst/>
                      </a:pPr>
                      <a:r>
                        <a:rPr lang="it-IT" sz="900" kern="1200" dirty="0">
                          <a:solidFill>
                            <a:schemeClr val="dk1"/>
                          </a:solidFill>
                          <a:effectLst/>
                        </a:rPr>
                        <a:t>Fonti di verifica</a:t>
                      </a:r>
                      <a:endParaRPr lang="it-IT" sz="9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465985746"/>
                  </a:ext>
                </a:extLst>
              </a:tr>
              <a:tr h="0">
                <a:tc>
                  <a:txBody>
                    <a:bodyPr/>
                    <a:lstStyle/>
                    <a:p>
                      <a:pPr marL="171450" lvl="0" indent="-171450" algn="just">
                        <a:buFont typeface="Arial" panose="020B0604020202020204" pitchFamily="34" charset="0"/>
                        <a:buChar char="•"/>
                      </a:pPr>
                      <a:r>
                        <a:rPr lang="it-IT" sz="900" kern="1200" dirty="0">
                          <a:solidFill>
                            <a:schemeClr val="dk1"/>
                          </a:solidFill>
                          <a:effectLst/>
                        </a:rPr>
                        <a:t>Grado di soddisfazione dei beneficiari sul trasferimento nelle politiche regionali</a:t>
                      </a:r>
                    </a:p>
                    <a:p>
                      <a:pPr marL="171450" lvl="0" indent="-171450" algn="just">
                        <a:buFont typeface="Arial" panose="020B0604020202020204" pitchFamily="34" charset="0"/>
                        <a:buChar char="•"/>
                      </a:pPr>
                      <a:r>
                        <a:rPr lang="it-IT" sz="900" kern="1200" dirty="0">
                          <a:solidFill>
                            <a:schemeClr val="dk1"/>
                          </a:solidFill>
                          <a:effectLst/>
                        </a:rPr>
                        <a:t>n. output prodotti ad «alto» potenziale di capitalizzazione </a:t>
                      </a:r>
                    </a:p>
                    <a:p>
                      <a:pPr marL="171450" lvl="0" indent="-171450" algn="just">
                        <a:buFont typeface="Arial" panose="020B0604020202020204" pitchFamily="34" charset="0"/>
                        <a:buChar char="•"/>
                      </a:pPr>
                      <a:r>
                        <a:rPr lang="it-IT" sz="900" kern="1200" dirty="0">
                          <a:solidFill>
                            <a:schemeClr val="dk1"/>
                          </a:solidFill>
                          <a:effectLst/>
                        </a:rPr>
                        <a:t>Riscontri del recepimento diretto dei risultati dei progetti nelle politiche di settore regionali. </a:t>
                      </a:r>
                    </a:p>
                    <a:p>
                      <a:pPr marL="171450" lvl="0" indent="-171450" algn="just">
                        <a:buFont typeface="Arial" panose="020B0604020202020204" pitchFamily="34" charset="0"/>
                        <a:buChar char="•"/>
                      </a:pPr>
                      <a:r>
                        <a:rPr lang="it-IT" sz="900" kern="1200" dirty="0">
                          <a:solidFill>
                            <a:schemeClr val="dk1"/>
                          </a:solidFill>
                          <a:effectLst/>
                        </a:rPr>
                        <a:t>Esempi concreti di cambiamenti nella definizione o articolazione di politiche regionali dovuti al Programma </a:t>
                      </a:r>
                    </a:p>
                    <a:p>
                      <a:pPr marL="171450" lvl="0" indent="-171450" algn="just">
                        <a:buFont typeface="Arial" panose="020B0604020202020204" pitchFamily="34" charset="0"/>
                        <a:buChar char="•"/>
                      </a:pPr>
                      <a:r>
                        <a:rPr lang="it-IT" sz="900" kern="1200" dirty="0">
                          <a:solidFill>
                            <a:schemeClr val="dk1"/>
                          </a:solidFill>
                          <a:effectLst/>
                        </a:rPr>
                        <a:t>Esempi concreti di trasferimento del cambiamento sulle politiche territoriali </a:t>
                      </a:r>
                      <a:endParaRPr lang="it-IT" sz="900" kern="1200" dirty="0">
                        <a:solidFill>
                          <a:schemeClr val="dk1"/>
                        </a:solidFill>
                        <a:effectLst/>
                        <a:latin typeface="+mn-lt"/>
                        <a:ea typeface="+mn-ea"/>
                        <a:cs typeface="+mn-cs"/>
                      </a:endParaRPr>
                    </a:p>
                    <a:p>
                      <a:pPr marL="0" lvl="0" indent="0" algn="just">
                        <a:buFont typeface="Arial" panose="020B0604020202020204" pitchFamily="34" charset="0"/>
                        <a:buNone/>
                      </a:pPr>
                      <a:endParaRPr lang="it-IT" sz="900" kern="1200" dirty="0">
                        <a:solidFill>
                          <a:schemeClr val="dk1"/>
                        </a:solidFill>
                        <a:effectLst/>
                      </a:endParaRPr>
                    </a:p>
                  </a:txBody>
                  <a:tcPr marL="68580" marR="68580" marT="0" marB="0"/>
                </a:tc>
                <a:tc>
                  <a:txBody>
                    <a:bodyPr/>
                    <a:lstStyle/>
                    <a:p>
                      <a:pPr marL="171450" indent="-171450" algn="l">
                        <a:buFont typeface="Arial" panose="020B0604020202020204" pitchFamily="34" charset="0"/>
                        <a:buChar char="•"/>
                      </a:pPr>
                      <a:r>
                        <a:rPr lang="it-IT" sz="900" kern="1200" dirty="0">
                          <a:solidFill>
                            <a:schemeClr val="dk1"/>
                          </a:solidFill>
                          <a:effectLst/>
                        </a:rPr>
                        <a:t>Questionari ai progetti (Campione)</a:t>
                      </a:r>
                    </a:p>
                    <a:p>
                      <a:pPr marL="171450" indent="-171450" algn="l">
                        <a:buFont typeface="Arial" panose="020B0604020202020204" pitchFamily="34" charset="0"/>
                        <a:buChar char="•"/>
                      </a:pPr>
                      <a:r>
                        <a:rPr lang="it-IT" sz="900" kern="1200" dirty="0">
                          <a:solidFill>
                            <a:schemeClr val="dk1"/>
                          </a:solidFill>
                          <a:effectLst/>
                        </a:rPr>
                        <a:t>Confronto referenti del programma</a:t>
                      </a:r>
                    </a:p>
                    <a:p>
                      <a:pPr marL="457200" algn="just"/>
                      <a:r>
                        <a:rPr lang="it-IT" sz="900" kern="1200" dirty="0">
                          <a:solidFill>
                            <a:schemeClr val="dk1"/>
                          </a:solidFill>
                          <a:effectLst/>
                        </a:rPr>
                        <a:t> </a:t>
                      </a:r>
                      <a:endParaRPr lang="it-IT" sz="9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85920598"/>
                  </a:ext>
                </a:extLst>
              </a:tr>
            </a:tbl>
          </a:graphicData>
        </a:graphic>
      </p:graphicFrame>
    </p:spTree>
  </p:cSld>
  <p:clrMapOvr>
    <a:masterClrMapping/>
  </p:clrMapOvr>
</p:sld>
</file>

<file path=ppt/theme/theme1.xml><?xml version="1.0" encoding="utf-8"?>
<a:theme xmlns:a="http://schemas.openxmlformats.org/drawingml/2006/main" name="Dividendi">
  <a:themeElements>
    <a:clrScheme name="Dividendi">
      <a:dk1>
        <a:srgbClr val="000000"/>
      </a:dk1>
      <a:lt1>
        <a:srgbClr val="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i">
  <a:themeElements>
    <a:clrScheme name="Dividendi">
      <a:dk1>
        <a:srgbClr val="000000"/>
      </a:dk1>
      <a:lt1>
        <a:srgbClr val="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FEAB433CA711345B9C25BD4EFBC9901" ma:contentTypeVersion="2" ma:contentTypeDescription="Creare un nuovo documento." ma:contentTypeScope="" ma:versionID="c5232b8f1a031207a46e9c2f653fc48e">
  <xsd:schema xmlns:xsd="http://www.w3.org/2001/XMLSchema" xmlns:xs="http://www.w3.org/2001/XMLSchema" xmlns:p="http://schemas.microsoft.com/office/2006/metadata/properties" xmlns:ns2="7f8f81e5-7220-4db4-9417-728e1203fb67" targetNamespace="http://schemas.microsoft.com/office/2006/metadata/properties" ma:root="true" ma:fieldsID="de1567c8f1cb071c04b74224a8909239" ns2:_="">
    <xsd:import namespace="7f8f81e5-7220-4db4-9417-728e1203fb6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f81e5-7220-4db4-9417-728e1203fb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A803F5-7752-4C06-B81A-88F9728265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8f81e5-7220-4db4-9417-728e1203fb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BF5F99-C06E-4BD3-8288-79BADDDFA0F5}">
  <ds:schemaRefs>
    <ds:schemaRef ds:uri="http://schemas.microsoft.com/sharepoint/v3/contenttype/forms"/>
  </ds:schemaRefs>
</ds:datastoreItem>
</file>

<file path=customXml/itemProps3.xml><?xml version="1.0" encoding="utf-8"?>
<ds:datastoreItem xmlns:ds="http://schemas.openxmlformats.org/officeDocument/2006/customXml" ds:itemID="{C6C70FEC-73C8-464D-85CD-1388D5F37B73}"/>
</file>

<file path=docProps/app.xml><?xml version="1.0" encoding="utf-8"?>
<Properties xmlns="http://schemas.openxmlformats.org/officeDocument/2006/extended-properties" xmlns:vt="http://schemas.openxmlformats.org/officeDocument/2006/docPropsVTypes">
  <TotalTime>14227</TotalTime>
  <Words>4280</Words>
  <Application>Microsoft Office PowerPoint</Application>
  <PresentationFormat>Widescreen</PresentationFormat>
  <Paragraphs>662</Paragraphs>
  <Slides>34</Slides>
  <Notes>28</Notes>
  <HiddenSlides>15</HiddenSlides>
  <MMClips>0</MMClips>
  <ScaleCrop>false</ScaleCrop>
  <HeadingPairs>
    <vt:vector size="8" baseType="variant">
      <vt:variant>
        <vt:lpstr>Caratteri utilizzati</vt:lpstr>
      </vt:variant>
      <vt:variant>
        <vt:i4>7</vt:i4>
      </vt:variant>
      <vt:variant>
        <vt:lpstr>Tema</vt:lpstr>
      </vt:variant>
      <vt:variant>
        <vt:i4>2</vt:i4>
      </vt:variant>
      <vt:variant>
        <vt:lpstr>Server OLE incorporati</vt:lpstr>
      </vt:variant>
      <vt:variant>
        <vt:i4>2</vt:i4>
      </vt:variant>
      <vt:variant>
        <vt:lpstr>Titoli diapositive</vt:lpstr>
      </vt:variant>
      <vt:variant>
        <vt:i4>34</vt:i4>
      </vt:variant>
    </vt:vector>
  </HeadingPairs>
  <TitlesOfParts>
    <vt:vector size="45" baseType="lpstr">
      <vt:lpstr>Cambria</vt:lpstr>
      <vt:lpstr>Arial</vt:lpstr>
      <vt:lpstr>Noto Sans Symbols</vt:lpstr>
      <vt:lpstr>Calibri</vt:lpstr>
      <vt:lpstr>Gill Sans</vt:lpstr>
      <vt:lpstr>Corbel</vt:lpstr>
      <vt:lpstr>Courier New</vt:lpstr>
      <vt:lpstr>Dividendi</vt:lpstr>
      <vt:lpstr>Dividendi</vt:lpstr>
      <vt:lpstr>Documento</vt:lpstr>
      <vt:lpstr>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Federico Rappelli federico.rappelli@polis.lombardia.it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Berzi, Matteo</dc:creator>
  <cp:lastModifiedBy>Rappelli Federico</cp:lastModifiedBy>
  <cp:revision>12</cp:revision>
  <dcterms:created xsi:type="dcterms:W3CDTF">2021-11-03T17:24:08Z</dcterms:created>
  <dcterms:modified xsi:type="dcterms:W3CDTF">2022-09-06T14:19:18Z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0x0101000FEAB433CA711345B9C25BD4EFBC9901</vt:lpwstr>
  </property>
</Properties>
</file>